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73" r:id="rId3"/>
    <p:sldId id="274" r:id="rId4"/>
    <p:sldId id="264" r:id="rId5"/>
    <p:sldId id="265" r:id="rId6"/>
    <p:sldId id="266" r:id="rId7"/>
    <p:sldId id="267" r:id="rId8"/>
    <p:sldId id="268" r:id="rId9"/>
    <p:sldId id="272" r:id="rId10"/>
    <p:sldId id="270" r:id="rId11"/>
    <p:sldId id="27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9999"/>
    <a:srgbClr val="EFEFE1"/>
    <a:srgbClr val="FFFFFF"/>
    <a:srgbClr val="FBFA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07" autoAdjust="0"/>
    <p:restoredTop sz="94660"/>
  </p:normalViewPr>
  <p:slideViewPr>
    <p:cSldViewPr snapToGrid="0">
      <p:cViewPr varScale="1">
        <p:scale>
          <a:sx n="70" d="100"/>
          <a:sy n="70" d="100"/>
        </p:scale>
        <p:origin x="1104" y="64"/>
      </p:cViewPr>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1783603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374598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63765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68411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250043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5F0DC23-5F10-4467-96C7-8CC294546073}" type="datetimeFigureOut">
              <a:rPr kumimoji="1" lang="ja-JP" altLang="en-US" smtClean="0"/>
              <a:t>2020/5/15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28163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5F0DC23-5F10-4467-96C7-8CC294546073}" type="datetimeFigureOut">
              <a:rPr kumimoji="1" lang="ja-JP" altLang="en-US" smtClean="0"/>
              <a:t>2020/5/15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2326748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5F0DC23-5F10-4467-96C7-8CC294546073}" type="datetimeFigureOut">
              <a:rPr kumimoji="1" lang="ja-JP" altLang="en-US" smtClean="0"/>
              <a:t>2020/5/15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2161041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0DC23-5F10-4467-96C7-8CC294546073}" type="datetimeFigureOut">
              <a:rPr kumimoji="1" lang="ja-JP" altLang="en-US" smtClean="0"/>
              <a:t>2020/5/15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386384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F0DC23-5F10-4467-96C7-8CC294546073}" type="datetimeFigureOut">
              <a:rPr kumimoji="1" lang="ja-JP" altLang="en-US" smtClean="0"/>
              <a:t>2020/5/15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1555598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F0DC23-5F10-4467-96C7-8CC294546073}" type="datetimeFigureOut">
              <a:rPr kumimoji="1" lang="ja-JP" altLang="en-US" smtClean="0"/>
              <a:t>2020/5/15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358360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F0DC23-5F10-4467-96C7-8CC294546073}" type="datetimeFigureOut">
              <a:rPr kumimoji="1" lang="ja-JP" altLang="en-US" smtClean="0"/>
              <a:t>2020/5/15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41044708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xmlns="" id="{C1E79EAF-FB2A-4FC9-9C4E-63110DE6417E}"/>
              </a:ext>
            </a:extLst>
          </p:cNvPr>
          <p:cNvSpPr txBox="1"/>
          <p:nvPr/>
        </p:nvSpPr>
        <p:spPr>
          <a:xfrm>
            <a:off x="505313" y="863022"/>
            <a:ext cx="8438662" cy="3345083"/>
          </a:xfrm>
          <a:prstGeom prst="rect">
            <a:avLst/>
          </a:prstGeom>
          <a:noFill/>
        </p:spPr>
        <p:txBody>
          <a:bodyPr wrap="square" rtlCol="0">
            <a:spAutoFit/>
          </a:bodyPr>
          <a:lstStyle/>
          <a:p>
            <a:pPr algn="ctr">
              <a:lnSpc>
                <a:spcPct val="150000"/>
              </a:lnSpc>
            </a:pPr>
            <a:r>
              <a:rPr kumimoji="1" lang="ja-JP" altLang="en-US" sz="2400" dirty="0">
                <a:latin typeface="+mn-ea"/>
              </a:rPr>
              <a:t>コロナウイルス文献情報とコメント</a:t>
            </a:r>
            <a:endParaRPr kumimoji="1" lang="en-US" altLang="ja-JP" sz="2400" dirty="0">
              <a:latin typeface="+mn-ea"/>
            </a:endParaRPr>
          </a:p>
          <a:p>
            <a:pPr algn="ctr">
              <a:lnSpc>
                <a:spcPct val="150000"/>
              </a:lnSpc>
            </a:pPr>
            <a:r>
              <a:rPr kumimoji="1" lang="en-US" altLang="ja-JP" sz="2400" dirty="0">
                <a:latin typeface="+mn-ea"/>
              </a:rPr>
              <a:t>(</a:t>
            </a:r>
            <a:r>
              <a:rPr kumimoji="1" lang="ja-JP" altLang="en-US" sz="2400" dirty="0">
                <a:latin typeface="+mn-ea"/>
              </a:rPr>
              <a:t>拡散自由</a:t>
            </a:r>
            <a:r>
              <a:rPr kumimoji="1" lang="en-US" altLang="ja-JP" sz="2400" dirty="0">
                <a:latin typeface="+mn-ea"/>
              </a:rPr>
              <a:t>)</a:t>
            </a:r>
          </a:p>
          <a:p>
            <a:pPr algn="ctr">
              <a:lnSpc>
                <a:spcPct val="150000"/>
              </a:lnSpc>
            </a:pPr>
            <a:r>
              <a:rPr kumimoji="1" lang="en-US" altLang="ja-JP" sz="2400" dirty="0">
                <a:latin typeface="+mn-ea"/>
              </a:rPr>
              <a:t>2020</a:t>
            </a:r>
            <a:r>
              <a:rPr kumimoji="1" lang="ja-JP" altLang="en-US" sz="2400" dirty="0">
                <a:latin typeface="+mn-ea"/>
              </a:rPr>
              <a:t>年</a:t>
            </a:r>
            <a:r>
              <a:rPr kumimoji="1" lang="en-US" altLang="ja-JP" sz="2400" dirty="0">
                <a:latin typeface="+mn-ea"/>
              </a:rPr>
              <a:t>4</a:t>
            </a:r>
            <a:r>
              <a:rPr kumimoji="1" lang="ja-JP" altLang="en-US" sz="2400" dirty="0">
                <a:latin typeface="+mn-ea"/>
              </a:rPr>
              <a:t>月</a:t>
            </a:r>
            <a:r>
              <a:rPr kumimoji="1" lang="en-US" altLang="ja-JP" sz="2400" dirty="0">
                <a:latin typeface="+mn-ea"/>
              </a:rPr>
              <a:t>3</a:t>
            </a:r>
            <a:r>
              <a:rPr kumimoji="1" lang="ja-JP" altLang="en-US" sz="2400" dirty="0">
                <a:latin typeface="+mn-ea"/>
              </a:rPr>
              <a:t>日</a:t>
            </a:r>
            <a:endParaRPr kumimoji="1" lang="en-US" altLang="ja-JP" sz="2400" dirty="0">
              <a:latin typeface="+mn-ea"/>
            </a:endParaRPr>
          </a:p>
          <a:p>
            <a:pPr algn="ctr">
              <a:lnSpc>
                <a:spcPct val="150000"/>
              </a:lnSpc>
            </a:pPr>
            <a:endParaRPr lang="en-US" altLang="ja-JP" sz="1100" kern="100" dirty="0">
              <a:solidFill>
                <a:srgbClr val="212121"/>
              </a:solidFill>
              <a:latin typeface="+mn-ea"/>
              <a:cs typeface="Times New Roman" panose="02020603050405020304" pitchFamily="18" charset="0"/>
            </a:endParaRPr>
          </a:p>
          <a:p>
            <a:pPr marL="342900" indent="-342900">
              <a:lnSpc>
                <a:spcPct val="150000"/>
              </a:lnSpc>
              <a:buFont typeface="Wingdings" panose="05000000000000000000" pitchFamily="2" charset="2"/>
              <a:buChar char="l"/>
            </a:pPr>
            <a:r>
              <a:rPr lang="ja-JP" altLang="en-US" sz="20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サージカルマスクって意味があるの？（ありそう）</a:t>
            </a:r>
            <a:endParaRPr lang="en-US" altLang="ja-JP" sz="20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endParaRPr>
          </a:p>
          <a:p>
            <a:pPr marL="342900" indent="-342900">
              <a:lnSpc>
                <a:spcPct val="150000"/>
              </a:lnSpc>
              <a:buFont typeface="Wingdings" panose="05000000000000000000" pitchFamily="2" charset="2"/>
              <a:buChar char="l"/>
            </a:pPr>
            <a:r>
              <a:rPr lang="ja-JP" altLang="en-US" sz="20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なぜ小児はコロナ感染が少ないか、軽症例が多いか？（諸説あり）</a:t>
            </a:r>
            <a:endParaRPr lang="en-US" altLang="ja-JP" sz="20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endParaRPr>
          </a:p>
          <a:p>
            <a:pPr marL="342900" indent="-342900">
              <a:lnSpc>
                <a:spcPct val="150000"/>
              </a:lnSpc>
              <a:buFont typeface="Wingdings" panose="05000000000000000000" pitchFamily="2" charset="2"/>
              <a:buChar char="l"/>
            </a:pPr>
            <a:r>
              <a:rPr lang="ja-JP" altLang="en-US" sz="20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朗報！うがい水の</a:t>
            </a:r>
            <a:r>
              <a:rPr lang="en-US" altLang="ja-JP" sz="20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PCR</a:t>
            </a:r>
            <a:r>
              <a:rPr lang="ja-JP" altLang="en-US" sz="20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でコロナ感染が分った（東大研究）</a:t>
            </a:r>
            <a:endParaRPr lang="en-US" altLang="ja-JP" sz="20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endParaRPr>
          </a:p>
        </p:txBody>
      </p:sp>
      <p:sp>
        <p:nvSpPr>
          <p:cNvPr id="3" name="正方形/長方形 2">
            <a:extLst>
              <a:ext uri="{FF2B5EF4-FFF2-40B4-BE49-F238E27FC236}">
                <a16:creationId xmlns:a16="http://schemas.microsoft.com/office/drawing/2014/main" xmlns="" id="{0CF3435D-B929-4B9E-9CA5-9B0B1F2F025B}"/>
              </a:ext>
            </a:extLst>
          </p:cNvPr>
          <p:cNvSpPr/>
          <p:nvPr/>
        </p:nvSpPr>
        <p:spPr>
          <a:xfrm>
            <a:off x="1988612" y="5671812"/>
            <a:ext cx="4572000" cy="646331"/>
          </a:xfrm>
          <a:prstGeom prst="rect">
            <a:avLst/>
          </a:prstGeom>
        </p:spPr>
        <p:txBody>
          <a:bodyPr>
            <a:spAutoFit/>
          </a:bodyPr>
          <a:lstStyle/>
          <a:p>
            <a:pPr algn="ctr">
              <a:spcAft>
                <a:spcPts val="0"/>
              </a:spcAft>
            </a:pPr>
            <a:r>
              <a:rPr lang="ja-JP" altLang="ja-JP" kern="100" dirty="0">
                <a:latin typeface="游ゴシック" panose="020B0400000000000000" pitchFamily="50" charset="-128"/>
                <a:cs typeface="Courier New" panose="02070309020205020404" pitchFamily="49" charset="0"/>
              </a:rPr>
              <a:t>松崎道幸</a:t>
            </a:r>
          </a:p>
          <a:p>
            <a:pPr algn="ctr">
              <a:spcAft>
                <a:spcPts val="0"/>
              </a:spcAft>
            </a:pPr>
            <a:r>
              <a:rPr lang="ja-JP" altLang="ja-JP" kern="100" dirty="0">
                <a:latin typeface="游ゴシック" panose="020B0400000000000000" pitchFamily="50" charset="-128"/>
                <a:cs typeface="Courier New" panose="02070309020205020404" pitchFamily="49" charset="0"/>
              </a:rPr>
              <a:t>道北勤医協　旭川北医院</a:t>
            </a:r>
            <a:endParaRPr lang="en-US" altLang="ja-JP" kern="100" dirty="0">
              <a:latin typeface="游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238521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867287BE-B48C-475C-88B7-B7BEC00B9374}"/>
              </a:ext>
            </a:extLst>
          </p:cNvPr>
          <p:cNvSpPr/>
          <p:nvPr/>
        </p:nvSpPr>
        <p:spPr>
          <a:xfrm>
            <a:off x="457200" y="312473"/>
            <a:ext cx="8362950" cy="6233053"/>
          </a:xfrm>
          <a:prstGeom prst="rect">
            <a:avLst/>
          </a:prstGeom>
        </p:spPr>
        <p:txBody>
          <a:bodyPr wrap="square">
            <a:spAutoFit/>
          </a:bodyPr>
          <a:lstStyle/>
          <a:p>
            <a:pPr algn="ctr">
              <a:spcAft>
                <a:spcPts val="0"/>
              </a:spcAft>
            </a:pPr>
            <a:r>
              <a:rPr lang="ja-JP" altLang="ja-JP" sz="24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うがい</a:t>
            </a:r>
            <a:r>
              <a:rPr lang="ja-JP" altLang="en-US" sz="24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液</a:t>
            </a:r>
            <a:r>
              <a:rPr lang="ja-JP" altLang="ja-JP" sz="24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a:t>
            </a:r>
            <a:r>
              <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rPr>
              <a:t>Gargle lavage</a:t>
            </a:r>
            <a:r>
              <a:rPr lang="ja-JP" altLang="ja-JP" sz="24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a:t>
            </a:r>
            <a:r>
              <a:rPr lang="ja-JP" altLang="en-US" sz="24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は安全で感度良好の</a:t>
            </a:r>
            <a:endParaRPr lang="en-US" altLang="ja-JP" sz="24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endParaRPr>
          </a:p>
          <a:p>
            <a:pPr algn="ctr">
              <a:spcAft>
                <a:spcPts val="0"/>
              </a:spcAft>
            </a:pPr>
            <a:r>
              <a:rPr lang="en-US" altLang="ja-JP" sz="24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COVID-19</a:t>
            </a:r>
            <a:r>
              <a:rPr lang="ja-JP" altLang="en-US" sz="24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診断用検体</a:t>
            </a:r>
            <a:endParaRPr lang="en-US" altLang="ja-JP" sz="24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endParaRPr>
          </a:p>
          <a:p>
            <a:pPr algn="just">
              <a:spcAft>
                <a:spcPts val="0"/>
              </a:spcAft>
            </a:pPr>
            <a:endParaRPr lang="ja-JP" altLang="ja-JP" sz="2400" b="1"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Saito M</a:t>
            </a:r>
            <a:r>
              <a:rPr lang="ja-JP" altLang="ja-JP" sz="2000"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（東大感染症科）</a:t>
            </a: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 Adachi E, </a:t>
            </a:r>
            <a:r>
              <a:rPr lang="en-US" altLang="ja-JP" sz="2000" kern="100" dirty="0" err="1">
                <a:solidFill>
                  <a:srgbClr val="212121"/>
                </a:solidFill>
                <a:latin typeface="Segoe UI" panose="020B0502040204020203" pitchFamily="34" charset="0"/>
                <a:ea typeface="游明朝" panose="02020400000000000000" pitchFamily="18" charset="-128"/>
                <a:cs typeface="Times New Roman" panose="02020603050405020304" pitchFamily="18" charset="0"/>
              </a:rPr>
              <a:t>Yamayoshi</a:t>
            </a: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 S, et al. Gargle lavage as a safe and sensitive alternative to swab samples to diagnose COVID-19: a case report in Japan [published online ahead of print, 2020 Apr 2]. </a:t>
            </a:r>
            <a:r>
              <a:rPr lang="en-US" altLang="ja-JP" sz="2000" i="1" kern="100" dirty="0">
                <a:solidFill>
                  <a:srgbClr val="212121"/>
                </a:solidFill>
                <a:latin typeface="&amp;quot"/>
                <a:ea typeface="游明朝" panose="02020400000000000000" pitchFamily="18" charset="-128"/>
                <a:cs typeface="Times New Roman" panose="02020603050405020304" pitchFamily="18" charset="0"/>
              </a:rPr>
              <a:t>Clin Infect Dis</a:t>
            </a: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 2020;ciaa377. doi:10.1093/</a:t>
            </a:r>
            <a:r>
              <a:rPr lang="en-US" altLang="ja-JP" sz="2000" kern="100" dirty="0" err="1">
                <a:solidFill>
                  <a:srgbClr val="212121"/>
                </a:solidFill>
                <a:latin typeface="Segoe UI" panose="020B0502040204020203" pitchFamily="34" charset="0"/>
                <a:ea typeface="游明朝" panose="02020400000000000000" pitchFamily="18" charset="-128"/>
                <a:cs typeface="Times New Roman" panose="02020603050405020304" pitchFamily="18" charset="0"/>
              </a:rPr>
              <a:t>cid</a:t>
            </a: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/ciaa377</a:t>
            </a:r>
            <a:endParaRPr lang="ja-JP"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 </a:t>
            </a:r>
          </a:p>
          <a:p>
            <a:pPr algn="just">
              <a:spcAft>
                <a:spcPts val="0"/>
              </a:spcAft>
            </a:pP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a:t>
            </a:r>
            <a:r>
              <a:rPr lang="ja-JP" altLang="en-US"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要旨</a:t>
            </a: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a:t>
            </a:r>
            <a:endParaRPr lang="ja-JP"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ct val="150000"/>
              </a:lnSpc>
              <a:spcAft>
                <a:spcPts val="0"/>
              </a:spcAft>
            </a:pP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55</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歳男性。</a:t>
            </a: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COVID-19</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クラスターの一人。発熱あるが痰なし。間質性肺炎あり。初診時の咽頭スワブと</a:t>
            </a:r>
            <a:r>
              <a:rPr lang="en-US" altLang="ja-JP" sz="20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10ml</a:t>
            </a:r>
            <a:r>
              <a:rPr lang="ja-JP" altLang="ja-JP" sz="20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生食によるうがい液</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を</a:t>
            </a: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PCR</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で測定。両法陽性。</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蛍光量はうがい液でより大きかった。</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第８，９病日両法陽性。第</a:t>
            </a: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16</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a:t>
            </a: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19</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病日両法陰性。退院となる。</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うがい液は安全でより感度の高い</a:t>
            </a: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COVID-19</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診断検体となりうると結論（</a:t>
            </a: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Gargle lavage thus offers a safer and possibly more sensitive alternative or additional option for diagnosing COVID-19</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a:t>
            </a:r>
            <a:endParaRPr lang="ja-JP" altLang="ja-JP" sz="2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xmlns="" id="{9652B8AA-285F-4A07-8E29-8A8C229C5BA7}"/>
              </a:ext>
            </a:extLst>
          </p:cNvPr>
          <p:cNvSpPr txBox="1"/>
          <p:nvPr/>
        </p:nvSpPr>
        <p:spPr>
          <a:xfrm>
            <a:off x="8277225" y="0"/>
            <a:ext cx="762000" cy="369332"/>
          </a:xfrm>
          <a:prstGeom prst="rect">
            <a:avLst/>
          </a:prstGeom>
          <a:solidFill>
            <a:srgbClr val="FFC000"/>
          </a:solidFill>
        </p:spPr>
        <p:txBody>
          <a:bodyPr wrap="square" rtlCol="0">
            <a:spAutoFit/>
          </a:bodyPr>
          <a:lstStyle/>
          <a:p>
            <a:pPr algn="ctr"/>
            <a:r>
              <a:rPr kumimoji="1" lang="en-US" altLang="ja-JP" dirty="0"/>
              <a:t>1/2</a:t>
            </a:r>
            <a:endParaRPr kumimoji="1" lang="ja-JP" altLang="en-US" dirty="0"/>
          </a:p>
        </p:txBody>
      </p:sp>
    </p:spTree>
    <p:extLst>
      <p:ext uri="{BB962C8B-B14F-4D97-AF65-F5344CB8AC3E}">
        <p14:creationId xmlns:p14="http://schemas.microsoft.com/office/powerpoint/2010/main" val="3876777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xmlns="" id="{F6B43CBE-C42E-4E7B-8E63-9A50E5FDEC3D}"/>
              </a:ext>
            </a:extLst>
          </p:cNvPr>
          <p:cNvPicPr>
            <a:picLocks noChangeAspect="1"/>
          </p:cNvPicPr>
          <p:nvPr/>
        </p:nvPicPr>
        <p:blipFill rotWithShape="1">
          <a:blip r:embed="rId2"/>
          <a:srcRect l="26250" t="21296" r="28229" b="8333"/>
          <a:stretch/>
        </p:blipFill>
        <p:spPr>
          <a:xfrm>
            <a:off x="952500" y="0"/>
            <a:ext cx="7581900" cy="6592959"/>
          </a:xfrm>
          <a:prstGeom prst="rect">
            <a:avLst/>
          </a:prstGeom>
        </p:spPr>
      </p:pic>
      <p:sp>
        <p:nvSpPr>
          <p:cNvPr id="3" name="テキスト ボックス 2">
            <a:extLst>
              <a:ext uri="{FF2B5EF4-FFF2-40B4-BE49-F238E27FC236}">
                <a16:creationId xmlns:a16="http://schemas.microsoft.com/office/drawing/2014/main" xmlns="" id="{59035407-EE9C-47A2-A059-11EBC85B9294}"/>
              </a:ext>
            </a:extLst>
          </p:cNvPr>
          <p:cNvSpPr txBox="1"/>
          <p:nvPr/>
        </p:nvSpPr>
        <p:spPr>
          <a:xfrm>
            <a:off x="5762625" y="3724275"/>
            <a:ext cx="1590675" cy="369332"/>
          </a:xfrm>
          <a:prstGeom prst="rect">
            <a:avLst/>
          </a:prstGeom>
          <a:solidFill>
            <a:schemeClr val="bg1"/>
          </a:solidFill>
        </p:spPr>
        <p:txBody>
          <a:bodyPr wrap="square" rtlCol="0">
            <a:spAutoFit/>
          </a:bodyPr>
          <a:lstStyle/>
          <a:p>
            <a:pPr algn="ctr"/>
            <a:r>
              <a:rPr kumimoji="1" lang="ja-JP" altLang="en-US" b="1" dirty="0">
                <a:solidFill>
                  <a:srgbClr val="FF00FF"/>
                </a:solidFill>
              </a:rPr>
              <a:t>陽性対照</a:t>
            </a:r>
          </a:p>
        </p:txBody>
      </p:sp>
      <p:sp>
        <p:nvSpPr>
          <p:cNvPr id="4" name="テキスト ボックス 3">
            <a:extLst>
              <a:ext uri="{FF2B5EF4-FFF2-40B4-BE49-F238E27FC236}">
                <a16:creationId xmlns:a16="http://schemas.microsoft.com/office/drawing/2014/main" xmlns="" id="{238FC180-831F-4299-92D3-D1C055FC6E10}"/>
              </a:ext>
            </a:extLst>
          </p:cNvPr>
          <p:cNvSpPr txBox="1"/>
          <p:nvPr/>
        </p:nvSpPr>
        <p:spPr>
          <a:xfrm>
            <a:off x="5762625" y="4537591"/>
            <a:ext cx="1328737" cy="369332"/>
          </a:xfrm>
          <a:prstGeom prst="rect">
            <a:avLst/>
          </a:prstGeom>
          <a:solidFill>
            <a:schemeClr val="bg1"/>
          </a:solidFill>
        </p:spPr>
        <p:txBody>
          <a:bodyPr wrap="square" rtlCol="0">
            <a:spAutoFit/>
          </a:bodyPr>
          <a:lstStyle/>
          <a:p>
            <a:pPr algn="r"/>
            <a:r>
              <a:rPr kumimoji="1" lang="ja-JP" altLang="en-US" b="1" dirty="0">
                <a:solidFill>
                  <a:srgbClr val="FF0000"/>
                </a:solidFill>
              </a:rPr>
              <a:t>うがい液</a:t>
            </a:r>
          </a:p>
        </p:txBody>
      </p:sp>
      <p:sp>
        <p:nvSpPr>
          <p:cNvPr id="5" name="テキスト ボックス 4">
            <a:extLst>
              <a:ext uri="{FF2B5EF4-FFF2-40B4-BE49-F238E27FC236}">
                <a16:creationId xmlns:a16="http://schemas.microsoft.com/office/drawing/2014/main" xmlns="" id="{51D780EE-B7DF-415E-BF0D-A6753542DECD}"/>
              </a:ext>
            </a:extLst>
          </p:cNvPr>
          <p:cNvSpPr txBox="1"/>
          <p:nvPr/>
        </p:nvSpPr>
        <p:spPr>
          <a:xfrm>
            <a:off x="7205663" y="5261491"/>
            <a:ext cx="1328737" cy="369332"/>
          </a:xfrm>
          <a:prstGeom prst="rect">
            <a:avLst/>
          </a:prstGeom>
          <a:solidFill>
            <a:schemeClr val="bg1"/>
          </a:solidFill>
        </p:spPr>
        <p:txBody>
          <a:bodyPr wrap="square" rtlCol="0">
            <a:spAutoFit/>
          </a:bodyPr>
          <a:lstStyle/>
          <a:p>
            <a:pPr algn="ctr"/>
            <a:r>
              <a:rPr kumimoji="1" lang="ja-JP" altLang="en-US" b="1" dirty="0">
                <a:solidFill>
                  <a:srgbClr val="0070C0"/>
                </a:solidFill>
              </a:rPr>
              <a:t>咽頭スワブ</a:t>
            </a:r>
          </a:p>
        </p:txBody>
      </p:sp>
      <p:sp>
        <p:nvSpPr>
          <p:cNvPr id="6" name="テキスト ボックス 5">
            <a:extLst>
              <a:ext uri="{FF2B5EF4-FFF2-40B4-BE49-F238E27FC236}">
                <a16:creationId xmlns:a16="http://schemas.microsoft.com/office/drawing/2014/main" xmlns="" id="{538B88C8-046D-490C-B31A-9B416AFF50C9}"/>
              </a:ext>
            </a:extLst>
          </p:cNvPr>
          <p:cNvSpPr txBox="1"/>
          <p:nvPr/>
        </p:nvSpPr>
        <p:spPr>
          <a:xfrm>
            <a:off x="7353300" y="5824903"/>
            <a:ext cx="1257300" cy="369332"/>
          </a:xfrm>
          <a:prstGeom prst="rect">
            <a:avLst/>
          </a:prstGeom>
          <a:solidFill>
            <a:schemeClr val="bg1"/>
          </a:solidFill>
        </p:spPr>
        <p:txBody>
          <a:bodyPr wrap="square" rtlCol="0">
            <a:spAutoFit/>
          </a:bodyPr>
          <a:lstStyle/>
          <a:p>
            <a:r>
              <a:rPr kumimoji="1" lang="ja-JP" altLang="en-US" b="1" dirty="0"/>
              <a:t>陰性対照</a:t>
            </a:r>
          </a:p>
        </p:txBody>
      </p:sp>
      <p:sp>
        <p:nvSpPr>
          <p:cNvPr id="7" name="テキスト ボックス 6">
            <a:extLst>
              <a:ext uri="{FF2B5EF4-FFF2-40B4-BE49-F238E27FC236}">
                <a16:creationId xmlns:a16="http://schemas.microsoft.com/office/drawing/2014/main" xmlns="" id="{54E8A797-561F-41F6-9D84-C1C496931895}"/>
              </a:ext>
            </a:extLst>
          </p:cNvPr>
          <p:cNvSpPr txBox="1"/>
          <p:nvPr/>
        </p:nvSpPr>
        <p:spPr>
          <a:xfrm>
            <a:off x="1052810" y="4400550"/>
            <a:ext cx="461665" cy="1333500"/>
          </a:xfrm>
          <a:prstGeom prst="rect">
            <a:avLst/>
          </a:prstGeom>
          <a:solidFill>
            <a:schemeClr val="bg1"/>
          </a:solidFill>
        </p:spPr>
        <p:txBody>
          <a:bodyPr vert="eaVert" wrap="square" rtlCol="0">
            <a:spAutoFit/>
          </a:bodyPr>
          <a:lstStyle/>
          <a:p>
            <a:pPr algn="ctr"/>
            <a:r>
              <a:rPr kumimoji="1" lang="ja-JP" altLang="en-US" b="1" dirty="0"/>
              <a:t>蛍光量</a:t>
            </a:r>
          </a:p>
        </p:txBody>
      </p:sp>
      <p:sp>
        <p:nvSpPr>
          <p:cNvPr id="8" name="テキスト ボックス 7">
            <a:extLst>
              <a:ext uri="{FF2B5EF4-FFF2-40B4-BE49-F238E27FC236}">
                <a16:creationId xmlns:a16="http://schemas.microsoft.com/office/drawing/2014/main" xmlns="" id="{F2DCBE27-BB52-44E5-BFF6-8D24B4DD3E5F}"/>
              </a:ext>
            </a:extLst>
          </p:cNvPr>
          <p:cNvSpPr txBox="1"/>
          <p:nvPr/>
        </p:nvSpPr>
        <p:spPr>
          <a:xfrm>
            <a:off x="4114800" y="6488668"/>
            <a:ext cx="1257300" cy="369332"/>
          </a:xfrm>
          <a:prstGeom prst="rect">
            <a:avLst/>
          </a:prstGeom>
          <a:solidFill>
            <a:schemeClr val="bg1"/>
          </a:solidFill>
        </p:spPr>
        <p:txBody>
          <a:bodyPr wrap="square" rtlCol="0">
            <a:spAutoFit/>
          </a:bodyPr>
          <a:lstStyle/>
          <a:p>
            <a:r>
              <a:rPr kumimoji="1" lang="ja-JP" altLang="en-US" b="1" dirty="0"/>
              <a:t>複製回数</a:t>
            </a:r>
          </a:p>
        </p:txBody>
      </p:sp>
      <p:sp>
        <p:nvSpPr>
          <p:cNvPr id="9" name="テキスト ボックス 8">
            <a:extLst>
              <a:ext uri="{FF2B5EF4-FFF2-40B4-BE49-F238E27FC236}">
                <a16:creationId xmlns:a16="http://schemas.microsoft.com/office/drawing/2014/main" xmlns="" id="{7916BB8B-64B7-4696-9A88-A8A8D181A2FF}"/>
              </a:ext>
            </a:extLst>
          </p:cNvPr>
          <p:cNvSpPr txBox="1"/>
          <p:nvPr/>
        </p:nvSpPr>
        <p:spPr>
          <a:xfrm>
            <a:off x="8277225" y="0"/>
            <a:ext cx="762000" cy="369332"/>
          </a:xfrm>
          <a:prstGeom prst="rect">
            <a:avLst/>
          </a:prstGeom>
          <a:solidFill>
            <a:srgbClr val="FFC000"/>
          </a:solidFill>
        </p:spPr>
        <p:txBody>
          <a:bodyPr wrap="square" rtlCol="0">
            <a:spAutoFit/>
          </a:bodyPr>
          <a:lstStyle/>
          <a:p>
            <a:pPr algn="ctr"/>
            <a:r>
              <a:rPr kumimoji="1" lang="en-US" altLang="ja-JP" dirty="0"/>
              <a:t>2/2</a:t>
            </a:r>
            <a:endParaRPr kumimoji="1" lang="ja-JP" altLang="en-US" dirty="0"/>
          </a:p>
        </p:txBody>
      </p:sp>
    </p:spTree>
    <p:extLst>
      <p:ext uri="{BB962C8B-B14F-4D97-AF65-F5344CB8AC3E}">
        <p14:creationId xmlns:p14="http://schemas.microsoft.com/office/powerpoint/2010/main" val="385697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xmlns="" id="{047FEE5C-0B33-4273-9775-4024595F14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7949" y="361951"/>
            <a:ext cx="3705225" cy="3087688"/>
          </a:xfrm>
          <a:prstGeom prst="rect">
            <a:avLst/>
          </a:prstGeom>
        </p:spPr>
      </p:pic>
      <p:sp>
        <p:nvSpPr>
          <p:cNvPr id="4" name="正方形/長方形 3">
            <a:extLst>
              <a:ext uri="{FF2B5EF4-FFF2-40B4-BE49-F238E27FC236}">
                <a16:creationId xmlns:a16="http://schemas.microsoft.com/office/drawing/2014/main" xmlns="" id="{DF27F288-A844-4EEB-B0E9-BCFAA422FBC7}"/>
              </a:ext>
            </a:extLst>
          </p:cNvPr>
          <p:cNvSpPr/>
          <p:nvPr/>
        </p:nvSpPr>
        <p:spPr>
          <a:xfrm>
            <a:off x="309563" y="3821413"/>
            <a:ext cx="8524874" cy="2308324"/>
          </a:xfrm>
          <a:prstGeom prst="rect">
            <a:avLst/>
          </a:prstGeom>
        </p:spPr>
        <p:txBody>
          <a:bodyPr wrap="square">
            <a:spAutoFit/>
          </a:bodyPr>
          <a:lstStyle/>
          <a:p>
            <a:r>
              <a:rPr lang="en-US" altLang="ja-JP" sz="2400" dirty="0">
                <a:solidFill>
                  <a:srgbClr val="222222"/>
                </a:solidFill>
                <a:latin typeface="Arial" panose="020B0604020202020204" pitchFamily="34" charset="0"/>
              </a:rPr>
              <a:t>N95</a:t>
            </a:r>
            <a:r>
              <a:rPr lang="ja-JP" altLang="en-US" sz="2400" dirty="0">
                <a:solidFill>
                  <a:srgbClr val="222222"/>
                </a:solidFill>
                <a:latin typeface="Arial" panose="020B0604020202020204" pitchFamily="34" charset="0"/>
              </a:rPr>
              <a:t>マスクは</a:t>
            </a:r>
            <a:r>
              <a:rPr lang="ja-JP" altLang="en-US" sz="2400" dirty="0"/>
              <a:t>大気汚染の微粒子</a:t>
            </a:r>
            <a:r>
              <a:rPr lang="en-US" altLang="ja-JP" sz="2400" dirty="0"/>
              <a:t>PM</a:t>
            </a:r>
            <a:r>
              <a:rPr lang="en-US" altLang="ja-JP" sz="2400" baseline="-25000" dirty="0"/>
              <a:t>2.5</a:t>
            </a:r>
            <a:r>
              <a:rPr lang="ja-JP" altLang="en-US" sz="2400" dirty="0"/>
              <a:t>よりも一桁小さい</a:t>
            </a:r>
            <a:r>
              <a:rPr lang="en-US" altLang="ja-JP" sz="2400" dirty="0"/>
              <a:t>0.1</a:t>
            </a:r>
            <a:r>
              <a:rPr lang="ja-JP" altLang="en-US" sz="2400" dirty="0"/>
              <a:t>～</a:t>
            </a:r>
            <a:r>
              <a:rPr lang="en-US" altLang="ja-JP" sz="2400" dirty="0"/>
              <a:t>0.3µm</a:t>
            </a:r>
            <a:r>
              <a:rPr lang="ja-JP" altLang="en-US" sz="2400" dirty="0"/>
              <a:t>の微粒子を</a:t>
            </a:r>
            <a:r>
              <a:rPr lang="en-US" altLang="ja-JP" sz="2400" dirty="0"/>
              <a:t>95%</a:t>
            </a:r>
            <a:r>
              <a:rPr lang="ja-JP" altLang="en-US" sz="2400" dirty="0"/>
              <a:t>以上除去できる性能を持つ。</a:t>
            </a:r>
            <a:endParaRPr lang="en-US" altLang="ja-JP" sz="2400" dirty="0"/>
          </a:p>
          <a:p>
            <a:r>
              <a:rPr lang="ja-JP" altLang="en-US" sz="2400" dirty="0"/>
              <a:t>隙間ができないよう強力なゴムバンドで装着し、鼻の形に合わせて、ノーズガードを曲げ、手のひらでマスク全体を覆い息を吸い込むことができないことを確認して使用する（フィットテスト）。</a:t>
            </a:r>
            <a:endParaRPr lang="en-US" altLang="ja-JP" sz="2400" dirty="0"/>
          </a:p>
        </p:txBody>
      </p:sp>
      <p:sp>
        <p:nvSpPr>
          <p:cNvPr id="5" name="正方形/長方形 4">
            <a:extLst>
              <a:ext uri="{FF2B5EF4-FFF2-40B4-BE49-F238E27FC236}">
                <a16:creationId xmlns:a16="http://schemas.microsoft.com/office/drawing/2014/main" xmlns="" id="{B8CD8F7A-1298-456A-962C-0AD3F065FBD5}"/>
              </a:ext>
            </a:extLst>
          </p:cNvPr>
          <p:cNvSpPr/>
          <p:nvPr/>
        </p:nvSpPr>
        <p:spPr>
          <a:xfrm>
            <a:off x="5350572" y="256877"/>
            <a:ext cx="2664512" cy="707886"/>
          </a:xfrm>
          <a:prstGeom prst="rect">
            <a:avLst/>
          </a:prstGeom>
          <a:solidFill>
            <a:schemeClr val="bg1"/>
          </a:solidFill>
        </p:spPr>
        <p:txBody>
          <a:bodyPr wrap="none">
            <a:spAutoFit/>
          </a:bodyPr>
          <a:lstStyle/>
          <a:p>
            <a:r>
              <a:rPr lang="en-US" altLang="ja-JP" sz="4000" dirty="0">
                <a:solidFill>
                  <a:srgbClr val="222222"/>
                </a:solidFill>
                <a:latin typeface="Arial" panose="020B0604020202020204" pitchFamily="34" charset="0"/>
              </a:rPr>
              <a:t>N95</a:t>
            </a:r>
            <a:r>
              <a:rPr lang="ja-JP" altLang="en-US" sz="4000" dirty="0">
                <a:solidFill>
                  <a:srgbClr val="222222"/>
                </a:solidFill>
                <a:latin typeface="Arial" panose="020B0604020202020204" pitchFamily="34" charset="0"/>
              </a:rPr>
              <a:t>マスク</a:t>
            </a:r>
            <a:endParaRPr lang="ja-JP" altLang="en-US" sz="4000" dirty="0"/>
          </a:p>
        </p:txBody>
      </p:sp>
    </p:spTree>
    <p:extLst>
      <p:ext uri="{BB962C8B-B14F-4D97-AF65-F5344CB8AC3E}">
        <p14:creationId xmlns:p14="http://schemas.microsoft.com/office/powerpoint/2010/main" val="766187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xmlns="" id="{19CBEBD4-87BE-48F8-8CDB-B100EF72BACE}"/>
              </a:ext>
            </a:extLst>
          </p:cNvPr>
          <p:cNvSpPr txBox="1"/>
          <p:nvPr/>
        </p:nvSpPr>
        <p:spPr>
          <a:xfrm>
            <a:off x="866775" y="1476699"/>
            <a:ext cx="7791449" cy="2255297"/>
          </a:xfrm>
          <a:prstGeom prst="rect">
            <a:avLst/>
          </a:prstGeom>
          <a:noFill/>
        </p:spPr>
        <p:txBody>
          <a:bodyPr wrap="square" rtlCol="0">
            <a:spAutoFit/>
          </a:bodyPr>
          <a:lstStyle/>
          <a:p>
            <a:pPr>
              <a:lnSpc>
                <a:spcPct val="150000"/>
              </a:lnSpc>
            </a:pPr>
            <a:r>
              <a:rPr kumimoji="1" lang="ja-JP" altLang="en-US" sz="2400" dirty="0"/>
              <a:t>サージカルマスクの材質は、細菌を含む粒子（</a:t>
            </a:r>
            <a:r>
              <a:rPr kumimoji="1" lang="en-US" altLang="ja-JP" sz="2400" dirty="0"/>
              <a:t>4</a:t>
            </a:r>
            <a:r>
              <a:rPr kumimoji="1" lang="ja-JP" altLang="en-US" sz="2400" dirty="0"/>
              <a:t>～</a:t>
            </a:r>
            <a:r>
              <a:rPr kumimoji="1" lang="en-US" altLang="ja-JP" sz="2400" dirty="0"/>
              <a:t>5</a:t>
            </a:r>
            <a:r>
              <a:rPr kumimoji="1" lang="ja-JP" altLang="en-US" sz="2400" dirty="0"/>
              <a:t>㎛）を</a:t>
            </a:r>
            <a:r>
              <a:rPr kumimoji="1" lang="en-US" altLang="ja-JP" sz="2400" dirty="0"/>
              <a:t>95%</a:t>
            </a:r>
            <a:r>
              <a:rPr kumimoji="1" lang="ja-JP" altLang="en-US" sz="2400" dirty="0"/>
              <a:t>以上除去できるという基準で作られている。しかし、実際に装着した場合は、ゴムバンドがゆるゆるなので、マスクの周囲から直接外気が侵入する。</a:t>
            </a:r>
          </a:p>
        </p:txBody>
      </p:sp>
      <p:pic>
        <p:nvPicPr>
          <p:cNvPr id="6" name="図 5">
            <a:extLst>
              <a:ext uri="{FF2B5EF4-FFF2-40B4-BE49-F238E27FC236}">
                <a16:creationId xmlns:a16="http://schemas.microsoft.com/office/drawing/2014/main" xmlns="" id="{17357369-423D-4A99-9703-F870B37875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5037" y="3731996"/>
            <a:ext cx="4195763" cy="2873591"/>
          </a:xfrm>
          <a:prstGeom prst="rect">
            <a:avLst/>
          </a:prstGeom>
        </p:spPr>
      </p:pic>
      <p:sp>
        <p:nvSpPr>
          <p:cNvPr id="7" name="正方形/長方形 6">
            <a:extLst>
              <a:ext uri="{FF2B5EF4-FFF2-40B4-BE49-F238E27FC236}">
                <a16:creationId xmlns:a16="http://schemas.microsoft.com/office/drawing/2014/main" xmlns="" id="{CE05F706-FB50-4A81-960E-E02C7420BDBD}"/>
              </a:ext>
            </a:extLst>
          </p:cNvPr>
          <p:cNvSpPr/>
          <p:nvPr/>
        </p:nvSpPr>
        <p:spPr>
          <a:xfrm>
            <a:off x="2363925" y="576263"/>
            <a:ext cx="3877985" cy="646331"/>
          </a:xfrm>
          <a:prstGeom prst="rect">
            <a:avLst/>
          </a:prstGeom>
        </p:spPr>
        <p:txBody>
          <a:bodyPr wrap="none">
            <a:spAutoFit/>
          </a:bodyPr>
          <a:lstStyle/>
          <a:p>
            <a:r>
              <a:rPr kumimoji="1" lang="ja-JP" altLang="en-US" sz="3600" dirty="0"/>
              <a:t>サージカルマスク</a:t>
            </a:r>
            <a:endParaRPr lang="ja-JP" altLang="en-US" sz="3600" dirty="0"/>
          </a:p>
        </p:txBody>
      </p:sp>
    </p:spTree>
    <p:extLst>
      <p:ext uri="{BB962C8B-B14F-4D97-AF65-F5344CB8AC3E}">
        <p14:creationId xmlns:p14="http://schemas.microsoft.com/office/powerpoint/2010/main" val="328212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A6F4C75F-EAE1-4355-B485-2612EC47EE11}"/>
              </a:ext>
            </a:extLst>
          </p:cNvPr>
          <p:cNvSpPr/>
          <p:nvPr/>
        </p:nvSpPr>
        <p:spPr>
          <a:xfrm>
            <a:off x="552450" y="469464"/>
            <a:ext cx="8210550" cy="6063198"/>
          </a:xfrm>
          <a:prstGeom prst="rect">
            <a:avLst/>
          </a:prstGeom>
        </p:spPr>
        <p:txBody>
          <a:bodyPr wrap="square">
            <a:spAutoFit/>
          </a:bodyPr>
          <a:lstStyle/>
          <a:p>
            <a:pPr algn="ctr">
              <a:spcAft>
                <a:spcPts val="0"/>
              </a:spcAft>
            </a:pPr>
            <a:r>
              <a:rPr lang="en-US" altLang="ja-JP" sz="2400" b="1"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COVID-19</a:t>
            </a:r>
            <a:r>
              <a:rPr lang="ja-JP" altLang="ja-JP" sz="24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流行：</a:t>
            </a:r>
            <a:endParaRPr lang="en-US" altLang="ja-JP" sz="24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endParaRPr>
          </a:p>
          <a:p>
            <a:pPr algn="ctr">
              <a:spcAft>
                <a:spcPts val="0"/>
              </a:spcAft>
            </a:pPr>
            <a:r>
              <a:rPr lang="ja-JP" altLang="ja-JP" sz="24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フェイスマスクと感染予防に関する論争を解</a:t>
            </a:r>
            <a:r>
              <a:rPr lang="ja-JP" altLang="en-US" sz="24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きほぐす</a:t>
            </a:r>
            <a:endParaRPr lang="ja-JP" altLang="ja-JP" sz="2400" b="1"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endPar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endParaRPr>
          </a:p>
          <a:p>
            <a:pPr algn="just">
              <a:spcAft>
                <a:spcPts val="0"/>
              </a:spcAft>
            </a:pP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Chan KH</a:t>
            </a:r>
            <a:r>
              <a:rPr lang="ja-JP" altLang="en-US" sz="1600" kern="100">
                <a:solidFill>
                  <a:srgbClr val="212121"/>
                </a:solidFill>
                <a:latin typeface="Segoe UI" panose="020B0502040204020203" pitchFamily="34" charset="0"/>
                <a:ea typeface="游明朝" panose="02020400000000000000" pitchFamily="18" charset="-128"/>
                <a:cs typeface="Times New Roman" panose="02020603050405020304" pitchFamily="18" charset="0"/>
              </a:rPr>
              <a:t>（オクスフォード</a:t>
            </a:r>
            <a:r>
              <a:rPr lang="ja-JP" altLang="en-US" sz="16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大疫学）</a:t>
            </a: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 Yuen KY. COVID-19 epidemic: disentangling the re-emerging controversy about medical facemasks from an epidemiological perspective [published online ahead of print, 2020 Mar 31]. </a:t>
            </a:r>
            <a:r>
              <a:rPr lang="en-US" altLang="ja-JP" sz="2000" i="1" kern="100" dirty="0">
                <a:solidFill>
                  <a:srgbClr val="212121"/>
                </a:solidFill>
                <a:latin typeface="&amp;quot"/>
                <a:ea typeface="游明朝" panose="02020400000000000000" pitchFamily="18" charset="-128"/>
                <a:cs typeface="Times New Roman" panose="02020603050405020304" pitchFamily="18" charset="0"/>
              </a:rPr>
              <a:t>Int J Epidemiol</a:t>
            </a: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 2020;dyaa044. doi:</a:t>
            </a:r>
            <a:r>
              <a:rPr lang="en-US" altLang="ja-JP" sz="2000" u="sng"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10.1093/</a:t>
            </a:r>
            <a:r>
              <a:rPr lang="en-US" altLang="ja-JP" sz="2000" u="sng" kern="100" dirty="0" err="1">
                <a:solidFill>
                  <a:srgbClr val="212121"/>
                </a:solidFill>
                <a:latin typeface="Segoe UI" panose="020B0502040204020203" pitchFamily="34" charset="0"/>
                <a:ea typeface="游明朝" panose="02020400000000000000" pitchFamily="18" charset="-128"/>
                <a:cs typeface="Times New Roman" panose="02020603050405020304" pitchFamily="18" charset="0"/>
              </a:rPr>
              <a:t>ije</a:t>
            </a:r>
            <a:r>
              <a:rPr lang="en-US" altLang="ja-JP" sz="2000" u="sng"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/dyaa044</a:t>
            </a:r>
          </a:p>
          <a:p>
            <a:pPr algn="just">
              <a:spcAft>
                <a:spcPts val="0"/>
              </a:spcAft>
            </a:pPr>
            <a:endParaRPr lang="en-US" altLang="ja-JP" sz="2000" u="sng"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endParaRPr>
          </a:p>
          <a:p>
            <a:r>
              <a:rPr lang="ja-JP" altLang="en-US" sz="2000" b="1" dirty="0"/>
              <a:t>（訳者注：フェイスマスクとは</a:t>
            </a:r>
            <a:r>
              <a:rPr lang="en-US" altLang="ja-JP" sz="2000" b="1" dirty="0"/>
              <a:t>N95</a:t>
            </a:r>
            <a:r>
              <a:rPr lang="ja-JP" altLang="en-US" sz="2000" b="1" dirty="0"/>
              <a:t>とサージカルマスクを指す）</a:t>
            </a:r>
            <a:endParaRPr lang="en-US" altLang="ja-JP" sz="2000" b="1" dirty="0"/>
          </a:p>
          <a:p>
            <a:endParaRPr lang="en-US" altLang="ja-JP" sz="2000" b="1" dirty="0"/>
          </a:p>
          <a:p>
            <a:r>
              <a:rPr lang="ja-JP" altLang="ja-JP" sz="2000" b="1" dirty="0"/>
              <a:t>サージカルマスク対</a:t>
            </a:r>
            <a:r>
              <a:rPr lang="en-US" altLang="ja-JP" sz="2000" b="1" dirty="0"/>
              <a:t>N95</a:t>
            </a:r>
          </a:p>
          <a:p>
            <a:endParaRPr lang="ja-JP" altLang="ja-JP" sz="2000" dirty="0"/>
          </a:p>
          <a:p>
            <a:r>
              <a:rPr lang="ja-JP" altLang="ja-JP" sz="2000" dirty="0"/>
              <a:t>サージカルマスクはもともと、外科医から手術患者への飛沫散布を防ぐ、あるいは処置中患者の感染性血液飛散から医療者を守るためのものである。したがって、</a:t>
            </a:r>
            <a:r>
              <a:rPr lang="en-US" altLang="ja-JP" sz="2000" dirty="0"/>
              <a:t>N95</a:t>
            </a:r>
            <a:r>
              <a:rPr lang="ja-JP" altLang="ja-JP" sz="2000" dirty="0"/>
              <a:t>のような気密性は期待できず、空気感染を防ぐことはできないとされている。しかし、</a:t>
            </a:r>
            <a:r>
              <a:rPr lang="en-US" altLang="ja-JP" sz="2000" dirty="0"/>
              <a:t>N95</a:t>
            </a:r>
            <a:r>
              <a:rPr lang="ja-JP" altLang="ja-JP" sz="2000" dirty="0"/>
              <a:t>のコストが高い、増産が難しい、フィットテストが必要、苦しくて長時間つけられないなどの理由で、飛沫感染を防ぐ器具としてサージカルマスクの必要性が高まっている。</a:t>
            </a:r>
          </a:p>
        </p:txBody>
      </p:sp>
      <p:sp>
        <p:nvSpPr>
          <p:cNvPr id="4" name="テキスト ボックス 3">
            <a:extLst>
              <a:ext uri="{FF2B5EF4-FFF2-40B4-BE49-F238E27FC236}">
                <a16:creationId xmlns:a16="http://schemas.microsoft.com/office/drawing/2014/main" xmlns="" id="{36C2E11D-65B6-4A50-8671-E3734B9538EB}"/>
              </a:ext>
            </a:extLst>
          </p:cNvPr>
          <p:cNvSpPr txBox="1"/>
          <p:nvPr/>
        </p:nvSpPr>
        <p:spPr>
          <a:xfrm>
            <a:off x="8277225" y="0"/>
            <a:ext cx="762000" cy="369332"/>
          </a:xfrm>
          <a:prstGeom prst="rect">
            <a:avLst/>
          </a:prstGeom>
          <a:solidFill>
            <a:srgbClr val="FFC000"/>
          </a:solidFill>
        </p:spPr>
        <p:txBody>
          <a:bodyPr wrap="square" rtlCol="0">
            <a:spAutoFit/>
          </a:bodyPr>
          <a:lstStyle/>
          <a:p>
            <a:pPr algn="ctr"/>
            <a:r>
              <a:rPr kumimoji="1" lang="en-US" altLang="ja-JP" dirty="0"/>
              <a:t>1/4</a:t>
            </a:r>
            <a:endParaRPr kumimoji="1" lang="ja-JP" altLang="en-US" dirty="0"/>
          </a:p>
        </p:txBody>
      </p:sp>
    </p:spTree>
    <p:extLst>
      <p:ext uri="{BB962C8B-B14F-4D97-AF65-F5344CB8AC3E}">
        <p14:creationId xmlns:p14="http://schemas.microsoft.com/office/powerpoint/2010/main" val="410925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DE7005EC-0F64-4072-9F33-AFBFD1CA47F6}"/>
              </a:ext>
            </a:extLst>
          </p:cNvPr>
          <p:cNvSpPr/>
          <p:nvPr/>
        </p:nvSpPr>
        <p:spPr>
          <a:xfrm>
            <a:off x="185737" y="117693"/>
            <a:ext cx="8772525" cy="6186309"/>
          </a:xfrm>
          <a:prstGeom prst="rect">
            <a:avLst/>
          </a:prstGeom>
        </p:spPr>
        <p:txBody>
          <a:bodyPr wrap="square">
            <a:spAutoFit/>
          </a:bodyPr>
          <a:lstStyle/>
          <a:p>
            <a:pPr lvl="0" algn="just">
              <a:spcAft>
                <a:spcPts val="0"/>
              </a:spcAft>
            </a:pPr>
            <a:r>
              <a:rPr lang="en-US" altLang="ja-JP" b="1" kern="100" dirty="0">
                <a:latin typeface="游明朝" panose="02020400000000000000" pitchFamily="18" charset="-128"/>
                <a:ea typeface="游明朝" panose="02020400000000000000" pitchFamily="18" charset="-128"/>
                <a:cs typeface="Times New Roman" panose="02020603050405020304" pitchFamily="18" charset="0"/>
              </a:rPr>
              <a:t>COVID-19</a:t>
            </a:r>
            <a:r>
              <a:rPr lang="ja-JP" altLang="en-US" b="1" kern="100" dirty="0">
                <a:latin typeface="游明朝" panose="02020400000000000000" pitchFamily="18" charset="-128"/>
                <a:ea typeface="游明朝" panose="02020400000000000000" pitchFamily="18" charset="-128"/>
                <a:cs typeface="Times New Roman" panose="02020603050405020304" pitchFamily="18" charset="0"/>
              </a:rPr>
              <a:t>既</a:t>
            </a:r>
            <a:r>
              <a:rPr lang="ja-JP" altLang="ja-JP" b="1" kern="100" dirty="0">
                <a:latin typeface="游明朝" panose="02020400000000000000" pitchFamily="18" charset="-128"/>
                <a:ea typeface="游明朝" panose="02020400000000000000" pitchFamily="18" charset="-128"/>
                <a:cs typeface="Times New Roman" panose="02020603050405020304" pitchFamily="18" charset="0"/>
              </a:rPr>
              <a:t>感染患者がフェイスマスク</a:t>
            </a:r>
            <a:r>
              <a:rPr lang="ja-JP" altLang="en-US" b="1" kern="100" dirty="0">
                <a:latin typeface="游明朝" panose="02020400000000000000" pitchFamily="18" charset="-128"/>
                <a:ea typeface="游明朝" panose="02020400000000000000" pitchFamily="18" charset="-128"/>
                <a:cs typeface="Times New Roman" panose="02020603050405020304" pitchFamily="18" charset="0"/>
              </a:rPr>
              <a:t>をすることで他者への</a:t>
            </a:r>
            <a:r>
              <a:rPr lang="ja-JP" altLang="ja-JP" b="1" kern="100" dirty="0">
                <a:latin typeface="游明朝" panose="02020400000000000000" pitchFamily="18" charset="-128"/>
                <a:ea typeface="游明朝" panose="02020400000000000000" pitchFamily="18" charset="-128"/>
                <a:cs typeface="Times New Roman" panose="02020603050405020304" pitchFamily="18" charset="0"/>
              </a:rPr>
              <a:t>感染を防</a:t>
            </a:r>
            <a:r>
              <a:rPr lang="ja-JP" altLang="en-US" b="1" kern="100" dirty="0">
                <a:latin typeface="游明朝" panose="02020400000000000000" pitchFamily="18" charset="-128"/>
                <a:ea typeface="游明朝" panose="02020400000000000000" pitchFamily="18" charset="-128"/>
                <a:cs typeface="Times New Roman" panose="02020603050405020304" pitchFamily="18" charset="0"/>
              </a:rPr>
              <a:t>げるか</a:t>
            </a:r>
            <a:r>
              <a:rPr lang="ja-JP" altLang="ja-JP" b="1" kern="100" dirty="0">
                <a:latin typeface="游明朝" panose="02020400000000000000" pitchFamily="18" charset="-128"/>
                <a:ea typeface="游明朝" panose="02020400000000000000" pitchFamily="18" charset="-128"/>
                <a:cs typeface="Times New Roman" panose="02020603050405020304" pitchFamily="18" charset="0"/>
              </a:rPr>
              <a:t>？</a:t>
            </a:r>
            <a:endParaRPr lang="en-US" altLang="ja-JP" b="1" kern="100" dirty="0">
              <a:latin typeface="游明朝" panose="02020400000000000000" pitchFamily="18" charset="-128"/>
              <a:ea typeface="游明朝" panose="02020400000000000000" pitchFamily="18" charset="-128"/>
              <a:cs typeface="Times New Roman" panose="02020603050405020304" pitchFamily="18" charset="0"/>
            </a:endParaRPr>
          </a:p>
          <a:p>
            <a:pPr lvl="0" algn="just">
              <a:spcAft>
                <a:spcPts val="0"/>
              </a:spcAft>
            </a:pP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答えは明確だ。十分気密性の高いマスク（</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N95</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のこと）を使うなら、患者の会話、咳、くしゃみなどに伴って発生する体液の飛散をブロックすることができる。適正に装着されるなら、咳エチケットとして袖で抑えるよりも感染予防効果が高まる。無症状あるいは熱のない</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COVID-19</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感染者からの感染が問題となっている現在フェイスマスクの使用は大事</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である</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a:t>
            </a:r>
          </a:p>
          <a:p>
            <a:pPr lvl="0" algn="just">
              <a:spcAft>
                <a:spcPts val="0"/>
              </a:spcAft>
            </a:pPr>
            <a:endParaRPr lang="en-US" altLang="ja-JP" b="1" kern="100" dirty="0">
              <a:latin typeface="游明朝" panose="02020400000000000000" pitchFamily="18" charset="-128"/>
              <a:ea typeface="游明朝" panose="02020400000000000000" pitchFamily="18" charset="-128"/>
              <a:cs typeface="Times New Roman" panose="02020603050405020304" pitchFamily="18" charset="0"/>
            </a:endParaRPr>
          </a:p>
          <a:p>
            <a:pPr lvl="0" algn="just">
              <a:spcAft>
                <a:spcPts val="0"/>
              </a:spcAft>
            </a:pPr>
            <a:r>
              <a:rPr lang="ja-JP" altLang="en-US" b="1" kern="100" dirty="0">
                <a:latin typeface="游明朝" panose="02020400000000000000" pitchFamily="18" charset="-128"/>
                <a:ea typeface="游明朝" panose="02020400000000000000" pitchFamily="18" charset="-128"/>
                <a:cs typeface="Times New Roman" panose="02020603050405020304" pitchFamily="18" charset="0"/>
              </a:rPr>
              <a:t>未</a:t>
            </a:r>
            <a:r>
              <a:rPr lang="ja-JP" altLang="ja-JP" b="1" kern="100" dirty="0">
                <a:latin typeface="游明朝" panose="02020400000000000000" pitchFamily="18" charset="-128"/>
                <a:ea typeface="游明朝" panose="02020400000000000000" pitchFamily="18" charset="-128"/>
                <a:cs typeface="Times New Roman" panose="02020603050405020304" pitchFamily="18" charset="0"/>
              </a:rPr>
              <a:t>感染者がフェイスマスク</a:t>
            </a:r>
            <a:r>
              <a:rPr lang="ja-JP" altLang="en-US" b="1" kern="100" dirty="0">
                <a:latin typeface="游明朝" panose="02020400000000000000" pitchFamily="18" charset="-128"/>
                <a:ea typeface="游明朝" panose="02020400000000000000" pitchFamily="18" charset="-128"/>
                <a:cs typeface="Times New Roman" panose="02020603050405020304" pitchFamily="18" charset="0"/>
              </a:rPr>
              <a:t>をすると</a:t>
            </a:r>
            <a:r>
              <a:rPr lang="ja-JP" altLang="ja-JP" b="1" kern="100" dirty="0">
                <a:latin typeface="游明朝" panose="02020400000000000000" pitchFamily="18" charset="-128"/>
                <a:ea typeface="游明朝" panose="02020400000000000000" pitchFamily="18" charset="-128"/>
                <a:cs typeface="Times New Roman" panose="02020603050405020304" pitchFamily="18" charset="0"/>
              </a:rPr>
              <a:t>感染</a:t>
            </a:r>
            <a:r>
              <a:rPr lang="ja-JP" altLang="en-US" b="1" kern="100" dirty="0">
                <a:latin typeface="游明朝" panose="02020400000000000000" pitchFamily="18" charset="-128"/>
                <a:ea typeface="游明朝" panose="02020400000000000000" pitchFamily="18" charset="-128"/>
                <a:cs typeface="Times New Roman" panose="02020603050405020304" pitchFamily="18" charset="0"/>
              </a:rPr>
              <a:t>しないで済むか</a:t>
            </a:r>
            <a:r>
              <a:rPr lang="ja-JP" altLang="ja-JP" b="1" kern="100" dirty="0">
                <a:latin typeface="游明朝" panose="02020400000000000000" pitchFamily="18" charset="-128"/>
                <a:ea typeface="游明朝" panose="02020400000000000000" pitchFamily="18" charset="-128"/>
                <a:cs typeface="Times New Roman" panose="02020603050405020304" pitchFamily="18" charset="0"/>
              </a:rPr>
              <a:t>？</a:t>
            </a:r>
            <a:endParaRPr lang="en-US" altLang="ja-JP" b="1" kern="100" dirty="0">
              <a:latin typeface="游明朝" panose="02020400000000000000" pitchFamily="18" charset="-128"/>
              <a:ea typeface="游明朝" panose="02020400000000000000" pitchFamily="18" charset="-128"/>
              <a:cs typeface="Times New Roman" panose="02020603050405020304" pitchFamily="18" charset="0"/>
            </a:endParaRPr>
          </a:p>
          <a:p>
            <a:pPr lvl="0" algn="just">
              <a:spcAft>
                <a:spcPts val="0"/>
              </a:spcAft>
            </a:pP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この点が、マスク問題の核心である。この場合、十分気密性の高いフェイスマスクを適正に装着しつづけることによってウイルス侵入をブロックできるかどうかという問題である。高い感染リスクを背負って働く医療スタッフへの感染を防止することが最優先課題の一つである。</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SARS</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流行時に行われた</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RCT</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によれば、サージカルマスクも</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N95</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も</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SARS</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感染率を</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40~60%</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低下させることが分かった（文献）。しかし、サージカルマスクが</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N95</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より感染防止能が劣っているかどうかについては明らかでない。</a:t>
            </a:r>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r>
              <a:rPr lang="ja-JP" altLang="ja-JP" dirty="0"/>
              <a:t>（文献）</a:t>
            </a:r>
            <a:r>
              <a:rPr lang="en-US" altLang="ja-JP" dirty="0"/>
              <a:t>Da Zhou C, </a:t>
            </a:r>
            <a:r>
              <a:rPr lang="en-US" altLang="ja-JP" dirty="0" err="1"/>
              <a:t>Sivathondan</a:t>
            </a:r>
            <a:r>
              <a:rPr lang="en-US" altLang="ja-JP" dirty="0"/>
              <a:t> P, </a:t>
            </a:r>
            <a:r>
              <a:rPr lang="en-US" altLang="ja-JP" dirty="0" err="1"/>
              <a:t>Handa</a:t>
            </a:r>
            <a:r>
              <a:rPr lang="en-US" altLang="ja-JP" dirty="0"/>
              <a:t> A. Unmasking the surgeons: the evidence base behind the use of facemasks in surgery. J R Soc Med 2015;108:223–28.</a:t>
            </a:r>
            <a:endParaRPr lang="ja-JP" altLang="ja-JP" dirty="0"/>
          </a:p>
          <a:p>
            <a:r>
              <a:rPr lang="en-US" altLang="ja-JP" dirty="0"/>
              <a:t>Lee S-A, Hwang D-C, Li H-Y, Tsai C-F, Chen C-W, Chen J-K. Particle size-selective assessment of protection of European standard FFP respirators and surgical masks against particles-tested with human subjects. J </a:t>
            </a:r>
            <a:r>
              <a:rPr lang="en-US" altLang="ja-JP" dirty="0" err="1"/>
              <a:t>Healthc</a:t>
            </a:r>
            <a:r>
              <a:rPr lang="en-US" altLang="ja-JP" dirty="0"/>
              <a:t> </a:t>
            </a:r>
            <a:r>
              <a:rPr lang="en-US" altLang="ja-JP" dirty="0" err="1"/>
              <a:t>Eng</a:t>
            </a:r>
            <a:r>
              <a:rPr lang="en-US" altLang="ja-JP" dirty="0"/>
              <a:t> 2016;2016:1–12.</a:t>
            </a:r>
            <a:endParaRPr lang="ja-JP" altLang="ja-JP" dirty="0"/>
          </a:p>
        </p:txBody>
      </p:sp>
      <p:sp>
        <p:nvSpPr>
          <p:cNvPr id="3" name="テキスト ボックス 2">
            <a:extLst>
              <a:ext uri="{FF2B5EF4-FFF2-40B4-BE49-F238E27FC236}">
                <a16:creationId xmlns:a16="http://schemas.microsoft.com/office/drawing/2014/main" xmlns="" id="{BD70272F-9364-4D40-AB10-112DA0B685B0}"/>
              </a:ext>
            </a:extLst>
          </p:cNvPr>
          <p:cNvSpPr txBox="1"/>
          <p:nvPr/>
        </p:nvSpPr>
        <p:spPr>
          <a:xfrm>
            <a:off x="8277225" y="0"/>
            <a:ext cx="762000" cy="369332"/>
          </a:xfrm>
          <a:prstGeom prst="rect">
            <a:avLst/>
          </a:prstGeom>
          <a:solidFill>
            <a:srgbClr val="FFC000"/>
          </a:solidFill>
        </p:spPr>
        <p:txBody>
          <a:bodyPr wrap="square" rtlCol="0">
            <a:spAutoFit/>
          </a:bodyPr>
          <a:lstStyle/>
          <a:p>
            <a:pPr algn="ctr"/>
            <a:r>
              <a:rPr kumimoji="1" lang="en-US" altLang="ja-JP" dirty="0"/>
              <a:t>2/4</a:t>
            </a:r>
            <a:endParaRPr kumimoji="1" lang="ja-JP" altLang="en-US" dirty="0"/>
          </a:p>
        </p:txBody>
      </p:sp>
    </p:spTree>
    <p:extLst>
      <p:ext uri="{BB962C8B-B14F-4D97-AF65-F5344CB8AC3E}">
        <p14:creationId xmlns:p14="http://schemas.microsoft.com/office/powerpoint/2010/main" val="2871045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C0D033F7-925B-4A49-B65E-9ECB3EE60247}"/>
              </a:ext>
            </a:extLst>
          </p:cNvPr>
          <p:cNvSpPr/>
          <p:nvPr/>
        </p:nvSpPr>
        <p:spPr>
          <a:xfrm>
            <a:off x="200025" y="340221"/>
            <a:ext cx="8743950" cy="6463308"/>
          </a:xfrm>
          <a:prstGeom prst="rect">
            <a:avLst/>
          </a:prstGeom>
        </p:spPr>
        <p:txBody>
          <a:bodyPr wrap="square">
            <a:spAutoFit/>
          </a:bodyPr>
          <a:lstStyle/>
          <a:p>
            <a:pPr algn="just">
              <a:spcAft>
                <a:spcPts val="0"/>
              </a:spcAft>
            </a:pP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最近のメタアナリシスでは、</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N95</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がサージカルマスクよりも呼吸器感染率を</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50%</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以上低下させるが、ウイルス感染については、有意差がなく、最近の外来診療における大規模</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RCT</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研究においても同様の結果だった。</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N95</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がサージカルマスクより感染予防能が高い</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はずであり</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サージカルマスクでは、</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COVID-19</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が（スワブ採取によるエアロゾルの発生などを通じて）空気感染するあるいは涙を通じて感染する可能性があるからサージカルマスクは感染予防に効果がないとする見解</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が妥当なはずだが、</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臨床に携わる医療スタッフ</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を対象とした</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調査では、</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この見解に反する成績が出ている</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という現状がある</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a:t>
            </a:r>
          </a:p>
          <a:p>
            <a:pPr algn="just">
              <a:spcAft>
                <a:spcPts val="0"/>
              </a:spcAft>
            </a:pP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一般住民に関するマスクの予防効果調査については、知見がさらに限られている。指示通りマスクを装着してもらえるか、あるいは交差汚染の問題があるため、適切な調査研究</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実施</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が困難</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なためで</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ある。とはいえ、</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SARS</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流行時に香港と北京で行われた調査によれば、公共の場でサージカルマスクを頻繁に付ける住民の</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SARS</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感染はそうでない住民より</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60%</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以上低下したという。（医療スタッフにおける調査によくみられることだが）観察研究においては有効性が誇張される傾向があるが、</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一般住民においてサージカルマスクで感染を減らせるという</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確固とした結論がまだ得られていないこと</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をもって、</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サージカルマスクが一般住民の感染予防に役立たないという主張が肯定されると</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理解して</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はならない。大事なことは、医療現場ではサージカルマスクによって医療スタッフの感染防護がある程度可能となっているわけだから、この知見を役立てるためにどのような修正や工夫を行えば一般住民においてもサージカルマスク着用によって感染を予防できるかを真剣に検討することである。口と鼻をしっかりカバーしない、頻繁に外す、同じマスクを繰り返し使うなどの行為を減らすために健康アドバイスを徹底することなどが必要だろう。</a:t>
            </a:r>
          </a:p>
        </p:txBody>
      </p:sp>
      <p:sp>
        <p:nvSpPr>
          <p:cNvPr id="3" name="テキスト ボックス 2">
            <a:extLst>
              <a:ext uri="{FF2B5EF4-FFF2-40B4-BE49-F238E27FC236}">
                <a16:creationId xmlns:a16="http://schemas.microsoft.com/office/drawing/2014/main" xmlns="" id="{614AE5B4-5626-4B41-921D-B904F4E09CE4}"/>
              </a:ext>
            </a:extLst>
          </p:cNvPr>
          <p:cNvSpPr txBox="1"/>
          <p:nvPr/>
        </p:nvSpPr>
        <p:spPr>
          <a:xfrm>
            <a:off x="8277225" y="0"/>
            <a:ext cx="762000" cy="369332"/>
          </a:xfrm>
          <a:prstGeom prst="rect">
            <a:avLst/>
          </a:prstGeom>
          <a:solidFill>
            <a:srgbClr val="FFC000"/>
          </a:solidFill>
        </p:spPr>
        <p:txBody>
          <a:bodyPr wrap="square" rtlCol="0">
            <a:spAutoFit/>
          </a:bodyPr>
          <a:lstStyle/>
          <a:p>
            <a:pPr algn="ctr"/>
            <a:r>
              <a:rPr kumimoji="1" lang="en-US" altLang="ja-JP" dirty="0"/>
              <a:t>3/4</a:t>
            </a:r>
            <a:endParaRPr kumimoji="1" lang="ja-JP" altLang="en-US" dirty="0"/>
          </a:p>
        </p:txBody>
      </p:sp>
    </p:spTree>
    <p:extLst>
      <p:ext uri="{BB962C8B-B14F-4D97-AF65-F5344CB8AC3E}">
        <p14:creationId xmlns:p14="http://schemas.microsoft.com/office/powerpoint/2010/main" val="3328179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9D6B5231-13D4-4AD2-8D36-365AAB0F7C5F}"/>
              </a:ext>
            </a:extLst>
          </p:cNvPr>
          <p:cNvSpPr/>
          <p:nvPr/>
        </p:nvSpPr>
        <p:spPr>
          <a:xfrm>
            <a:off x="223837" y="313700"/>
            <a:ext cx="8696325" cy="6186309"/>
          </a:xfrm>
          <a:prstGeom prst="rect">
            <a:avLst/>
          </a:prstGeom>
        </p:spPr>
        <p:txBody>
          <a:bodyPr wrap="square">
            <a:spAutoFit/>
          </a:bodyPr>
          <a:lstStyle/>
          <a:p>
            <a:pPr lvl="0" algn="just">
              <a:spcAft>
                <a:spcPts val="0"/>
              </a:spcAft>
            </a:pPr>
            <a:r>
              <a:rPr lang="ja-JP" altLang="ja-JP" b="1" kern="100" dirty="0">
                <a:latin typeface="+mn-ea"/>
                <a:cs typeface="Times New Roman" panose="02020603050405020304" pitchFamily="18" charset="0"/>
              </a:rPr>
              <a:t>住民にフェイスマスク着用を徹底することで感染流行を抑えられるか？</a:t>
            </a:r>
            <a:endParaRPr lang="en-US" altLang="ja-JP" b="1" kern="100" dirty="0">
              <a:latin typeface="+mn-ea"/>
              <a:cs typeface="Times New Roman" panose="02020603050405020304" pitchFamily="18" charset="0"/>
            </a:endParaRPr>
          </a:p>
          <a:p>
            <a:pPr lvl="0" algn="just">
              <a:spcAft>
                <a:spcPts val="0"/>
              </a:spcAft>
            </a:pPr>
            <a:endParaRPr lang="ja-JP" altLang="ja-JP" kern="100" dirty="0">
              <a:latin typeface="+mn-ea"/>
              <a:cs typeface="Times New Roman" panose="02020603050405020304" pitchFamily="18" charset="0"/>
            </a:endParaRPr>
          </a:p>
          <a:p>
            <a:pPr algn="just">
              <a:spcAft>
                <a:spcPts val="0"/>
              </a:spcAft>
            </a:pPr>
            <a:r>
              <a:rPr lang="ja-JP" altLang="ja-JP" kern="100" dirty="0">
                <a:latin typeface="+mn-ea"/>
                <a:cs typeface="Times New Roman" panose="02020603050405020304" pitchFamily="18" charset="0"/>
              </a:rPr>
              <a:t>前に述べたように、マスク着用には感染拡大予防という直接効果があるほかに、間接的効用も無視してはならない。多くの人々がマスクを常用するようになれば、感染症予防意識が向上し、個々人の感染予防行動に改善がもたらされるだろう。感染者がマスクをしっかり使うことによって、大きな直接的感染予防効果がもたらされるだけでなく、社会意識が変容するという間接効果ももたらされる。つまり、呼吸器症状のある人々に対して、マスク着用が常識であるとのプレッシャーを与え、さらに無症状の住民のマスク着用を促進することになり、予防効果がさらに大きくなるだろう。さらに、マスク着用は感染予防の目印として目立つため、手洗いや他人との距離をとるなどのより有効な感染対策を実践する促進剤になる。</a:t>
            </a:r>
          </a:p>
          <a:p>
            <a:pPr algn="just">
              <a:spcAft>
                <a:spcPts val="0"/>
              </a:spcAft>
            </a:pPr>
            <a:r>
              <a:rPr lang="en-US" altLang="ja-JP" kern="100" dirty="0">
                <a:latin typeface="+mn-ea"/>
                <a:cs typeface="Times New Roman" panose="02020603050405020304" pitchFamily="18" charset="0"/>
              </a:rPr>
              <a:t> </a:t>
            </a:r>
            <a:endParaRPr lang="ja-JP" altLang="ja-JP" kern="100" dirty="0">
              <a:latin typeface="+mn-ea"/>
              <a:cs typeface="Times New Roman" panose="02020603050405020304" pitchFamily="18" charset="0"/>
            </a:endParaRPr>
          </a:p>
          <a:p>
            <a:pPr algn="just">
              <a:spcAft>
                <a:spcPts val="0"/>
              </a:spcAft>
            </a:pPr>
            <a:r>
              <a:rPr lang="ja-JP" altLang="ja-JP" kern="100" dirty="0">
                <a:latin typeface="+mn-ea"/>
                <a:cs typeface="Times New Roman" panose="02020603050405020304" pitchFamily="18" charset="0"/>
              </a:rPr>
              <a:t>多くの住民がマスクをすることにより、</a:t>
            </a:r>
            <a:r>
              <a:rPr lang="en-US" altLang="ja-JP" kern="100" dirty="0">
                <a:latin typeface="+mn-ea"/>
                <a:cs typeface="Times New Roman" panose="02020603050405020304" pitchFamily="18" charset="0"/>
              </a:rPr>
              <a:t>COVID-19</a:t>
            </a:r>
            <a:r>
              <a:rPr lang="ja-JP" altLang="ja-JP" kern="100" dirty="0">
                <a:latin typeface="+mn-ea"/>
                <a:cs typeface="Times New Roman" panose="02020603050405020304" pitchFamily="18" charset="0"/>
              </a:rPr>
              <a:t>以外の飛沫感染疾患のリスクを減らせるため、医療システムに対する負荷を減らすこともできる。人口</a:t>
            </a:r>
            <a:r>
              <a:rPr lang="en-US" altLang="ja-JP" kern="100" dirty="0">
                <a:latin typeface="+mn-ea"/>
                <a:cs typeface="Times New Roman" panose="02020603050405020304" pitchFamily="18" charset="0"/>
              </a:rPr>
              <a:t>800</a:t>
            </a:r>
            <a:r>
              <a:rPr lang="ja-JP" altLang="ja-JP" kern="100" dirty="0">
                <a:latin typeface="+mn-ea"/>
                <a:cs typeface="Times New Roman" panose="02020603050405020304" pitchFamily="18" charset="0"/>
              </a:rPr>
              <a:t>万人の香港では、</a:t>
            </a:r>
            <a:r>
              <a:rPr lang="en-US" altLang="ja-JP" kern="100" dirty="0">
                <a:latin typeface="+mn-ea"/>
                <a:cs typeface="Times New Roman" panose="02020603050405020304" pitchFamily="18" charset="0"/>
              </a:rPr>
              <a:t>COVID-19</a:t>
            </a:r>
            <a:r>
              <a:rPr lang="ja-JP" altLang="ja-JP" kern="100" dirty="0">
                <a:latin typeface="+mn-ea"/>
                <a:cs typeface="Times New Roman" panose="02020603050405020304" pitchFamily="18" charset="0"/>
              </a:rPr>
              <a:t>感染のハイリスク地域だったが、この冬のインフルエンザ流行は例年の</a:t>
            </a:r>
            <a:r>
              <a:rPr lang="en-US" altLang="ja-JP" kern="100" dirty="0">
                <a:latin typeface="+mn-ea"/>
                <a:cs typeface="Times New Roman" panose="02020603050405020304" pitchFamily="18" charset="0"/>
              </a:rPr>
              <a:t>12~18</a:t>
            </a:r>
            <a:r>
              <a:rPr lang="ja-JP" altLang="ja-JP" kern="100" dirty="0">
                <a:latin typeface="+mn-ea"/>
                <a:cs typeface="Times New Roman" panose="02020603050405020304" pitchFamily="18" charset="0"/>
              </a:rPr>
              <a:t>週間から</a:t>
            </a:r>
            <a:r>
              <a:rPr lang="en-US" altLang="ja-JP" kern="100" dirty="0">
                <a:latin typeface="+mn-ea"/>
                <a:cs typeface="Times New Roman" panose="02020603050405020304" pitchFamily="18" charset="0"/>
              </a:rPr>
              <a:t>5</a:t>
            </a:r>
            <a:r>
              <a:rPr lang="ja-JP" altLang="ja-JP" kern="100" dirty="0">
                <a:latin typeface="+mn-ea"/>
                <a:cs typeface="Times New Roman" panose="02020603050405020304" pitchFamily="18" charset="0"/>
              </a:rPr>
              <a:t>週間にとどまった。詳しい分析はこれからだが、多くの人々がマスクを着用したことによると思われる。</a:t>
            </a:r>
            <a:endParaRPr lang="en-US" altLang="ja-JP" kern="100" dirty="0">
              <a:latin typeface="+mn-ea"/>
              <a:cs typeface="Times New Roman" panose="02020603050405020304" pitchFamily="18" charset="0"/>
            </a:endParaRPr>
          </a:p>
          <a:p>
            <a:pPr lvl="0"/>
            <a:endParaRPr lang="ja-JP" altLang="ja-JP" dirty="0">
              <a:latin typeface="+mn-ea"/>
            </a:endParaRPr>
          </a:p>
          <a:p>
            <a:r>
              <a:rPr lang="ja-JP" altLang="ja-JP" dirty="0">
                <a:latin typeface="+mn-ea"/>
              </a:rPr>
              <a:t>コロナパニックにより、マスクや他の感染予防用品の世界的不足が大きな問題となった。国際協力により、平時からそれらの供給体制を安定化することが必要だが、マスクは数多くの感染予防対策の一つでしかないのだから、適正使用や買い占め抑制、他の感染予防行動の徹底に関する市民教育が必要である。</a:t>
            </a:r>
          </a:p>
        </p:txBody>
      </p:sp>
      <p:sp>
        <p:nvSpPr>
          <p:cNvPr id="3" name="テキスト ボックス 2">
            <a:extLst>
              <a:ext uri="{FF2B5EF4-FFF2-40B4-BE49-F238E27FC236}">
                <a16:creationId xmlns:a16="http://schemas.microsoft.com/office/drawing/2014/main" xmlns="" id="{4CB5A73B-F899-4889-B264-FE3FCA9B65D5}"/>
              </a:ext>
            </a:extLst>
          </p:cNvPr>
          <p:cNvSpPr txBox="1"/>
          <p:nvPr/>
        </p:nvSpPr>
        <p:spPr>
          <a:xfrm>
            <a:off x="8277225" y="0"/>
            <a:ext cx="762000" cy="369332"/>
          </a:xfrm>
          <a:prstGeom prst="rect">
            <a:avLst/>
          </a:prstGeom>
          <a:solidFill>
            <a:srgbClr val="FFC000"/>
          </a:solidFill>
        </p:spPr>
        <p:txBody>
          <a:bodyPr wrap="square" rtlCol="0">
            <a:spAutoFit/>
          </a:bodyPr>
          <a:lstStyle/>
          <a:p>
            <a:pPr algn="ctr"/>
            <a:r>
              <a:rPr kumimoji="1" lang="en-US" altLang="ja-JP" dirty="0"/>
              <a:t>4/4</a:t>
            </a:r>
            <a:endParaRPr kumimoji="1" lang="ja-JP" altLang="en-US" dirty="0"/>
          </a:p>
        </p:txBody>
      </p:sp>
    </p:spTree>
    <p:extLst>
      <p:ext uri="{BB962C8B-B14F-4D97-AF65-F5344CB8AC3E}">
        <p14:creationId xmlns:p14="http://schemas.microsoft.com/office/powerpoint/2010/main" val="2798307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966D816C-FABC-489F-BA0E-218064B8030F}"/>
              </a:ext>
            </a:extLst>
          </p:cNvPr>
          <p:cNvSpPr/>
          <p:nvPr/>
        </p:nvSpPr>
        <p:spPr>
          <a:xfrm>
            <a:off x="180975" y="356950"/>
            <a:ext cx="8601075" cy="6032421"/>
          </a:xfrm>
          <a:prstGeom prst="rect">
            <a:avLst/>
          </a:prstGeom>
        </p:spPr>
        <p:txBody>
          <a:bodyPr wrap="square">
            <a:spAutoFit/>
          </a:bodyPr>
          <a:lstStyle/>
          <a:p>
            <a:pPr algn="ctr">
              <a:spcAft>
                <a:spcPts val="0"/>
              </a:spcAft>
            </a:pPr>
            <a:r>
              <a:rPr lang="ja-JP" altLang="en-US" sz="2400" b="1" kern="100" dirty="0">
                <a:solidFill>
                  <a:srgbClr val="212121"/>
                </a:solidFill>
                <a:latin typeface="&amp;quot"/>
                <a:ea typeface="游明朝" panose="02020400000000000000" pitchFamily="18" charset="-128"/>
                <a:cs typeface="Times New Roman" panose="02020603050405020304" pitchFamily="18" charset="0"/>
              </a:rPr>
              <a:t>子ども</a:t>
            </a:r>
            <a:r>
              <a:rPr lang="ja-JP" altLang="ja-JP" sz="2400" b="1" kern="100" dirty="0">
                <a:solidFill>
                  <a:srgbClr val="212121"/>
                </a:solidFill>
                <a:latin typeface="&amp;quot"/>
                <a:ea typeface="游明朝" panose="02020400000000000000" pitchFamily="18" charset="-128"/>
                <a:cs typeface="Times New Roman" panose="02020603050405020304" pitchFamily="18" charset="0"/>
              </a:rPr>
              <a:t>が</a:t>
            </a:r>
            <a:r>
              <a:rPr lang="en-US" altLang="ja-JP" sz="2400" b="1" kern="100" dirty="0">
                <a:solidFill>
                  <a:srgbClr val="212121"/>
                </a:solidFill>
                <a:latin typeface="&amp;quot"/>
                <a:ea typeface="游明朝" panose="02020400000000000000" pitchFamily="18" charset="-128"/>
                <a:cs typeface="Times New Roman" panose="02020603050405020304" pitchFamily="18" charset="0"/>
              </a:rPr>
              <a:t>COVID-19</a:t>
            </a:r>
            <a:r>
              <a:rPr lang="ja-JP" altLang="en-US" sz="2400" b="1" kern="100" dirty="0">
                <a:solidFill>
                  <a:srgbClr val="212121"/>
                </a:solidFill>
                <a:latin typeface="&amp;quot"/>
                <a:ea typeface="游明朝" panose="02020400000000000000" pitchFamily="18" charset="-128"/>
                <a:cs typeface="Times New Roman" panose="02020603050405020304" pitchFamily="18" charset="0"/>
              </a:rPr>
              <a:t>感染に</a:t>
            </a:r>
            <a:r>
              <a:rPr lang="ja-JP" altLang="ja-JP" sz="2400" b="1" kern="100" dirty="0">
                <a:solidFill>
                  <a:srgbClr val="212121"/>
                </a:solidFill>
                <a:latin typeface="&amp;quot"/>
                <a:ea typeface="游明朝" panose="02020400000000000000" pitchFamily="18" charset="-128"/>
                <a:cs typeface="Times New Roman" panose="02020603050405020304" pitchFamily="18" charset="0"/>
              </a:rPr>
              <a:t>軽症の理由</a:t>
            </a:r>
            <a:r>
              <a:rPr lang="ja-JP" altLang="en-US" sz="2400" b="1" kern="100" dirty="0">
                <a:solidFill>
                  <a:srgbClr val="212121"/>
                </a:solidFill>
                <a:latin typeface="&amp;quot"/>
                <a:ea typeface="游明朝" panose="02020400000000000000" pitchFamily="18" charset="-128"/>
                <a:cs typeface="Times New Roman" panose="02020603050405020304" pitchFamily="18" charset="0"/>
              </a:rPr>
              <a:t>（１）</a:t>
            </a:r>
            <a:endParaRPr lang="en-US" altLang="ja-JP" sz="2400" b="1" kern="100" dirty="0">
              <a:solidFill>
                <a:srgbClr val="212121"/>
              </a:solidFill>
              <a:latin typeface="&amp;quot"/>
              <a:ea typeface="游明朝" panose="02020400000000000000" pitchFamily="18" charset="-128"/>
              <a:cs typeface="Times New Roman" panose="02020603050405020304" pitchFamily="18" charset="0"/>
            </a:endParaRPr>
          </a:p>
          <a:p>
            <a:pPr algn="ctr">
              <a:spcAft>
                <a:spcPts val="0"/>
              </a:spcAft>
            </a:pPr>
            <a:endParaRPr lang="ja-JP" altLang="ja-JP" sz="2000" b="1"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kern="100" dirty="0" err="1">
                <a:solidFill>
                  <a:srgbClr val="212121"/>
                </a:solidFill>
                <a:latin typeface="Segoe UI" panose="020B0502040204020203" pitchFamily="34" charset="0"/>
                <a:ea typeface="游明朝" panose="02020400000000000000" pitchFamily="18" charset="-128"/>
                <a:cs typeface="Times New Roman" panose="02020603050405020304" pitchFamily="18" charset="0"/>
              </a:rPr>
              <a:t>Ludvigsson</a:t>
            </a:r>
            <a:r>
              <a:rPr lang="en-US" altLang="ja-JP"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 JF. Systematic review of COVID-19 in children shows milder cases and a better prognosis than adults [published online ahead of print, 2020 Mar 23]. </a:t>
            </a:r>
            <a:r>
              <a:rPr lang="en-US" altLang="ja-JP" i="1" kern="100" dirty="0">
                <a:solidFill>
                  <a:srgbClr val="212121"/>
                </a:solidFill>
                <a:latin typeface="&amp;quot"/>
                <a:ea typeface="游明朝" panose="02020400000000000000" pitchFamily="18" charset="-128"/>
                <a:cs typeface="Times New Roman" panose="02020603050405020304" pitchFamily="18" charset="0"/>
              </a:rPr>
              <a:t>Acta </a:t>
            </a:r>
            <a:r>
              <a:rPr lang="en-US" altLang="ja-JP" i="1" kern="100" dirty="0" err="1">
                <a:solidFill>
                  <a:srgbClr val="212121"/>
                </a:solidFill>
                <a:latin typeface="&amp;quot"/>
                <a:ea typeface="游明朝" panose="02020400000000000000" pitchFamily="18" charset="-128"/>
                <a:cs typeface="Times New Roman" panose="02020603050405020304" pitchFamily="18" charset="0"/>
              </a:rPr>
              <a:t>Paediatr</a:t>
            </a:r>
            <a:r>
              <a:rPr lang="en-US" altLang="ja-JP"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 2020;10.1111/apa.15270. doi:10.1111/apa.15270</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 </a:t>
            </a:r>
          </a:p>
          <a:p>
            <a:pPr algn="just">
              <a:spcAft>
                <a:spcPts val="0"/>
              </a:spcAft>
            </a:pP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要旨</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COVID-19</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感染者に占める小児の比率は中国で</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2%</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、イタリアで</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1.2%</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、米国で５</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にとどまっている。</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2003</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年に流行した</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SARS</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では、小児は全症例の</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6.9%</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であり、死亡者はいなかった。</a:t>
            </a:r>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なぜ小児は成人より軽症なのか？</a:t>
            </a:r>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just">
              <a:spcAft>
                <a:spcPts val="0"/>
              </a:spcAft>
              <a:buFont typeface="+mj-ea"/>
              <a:buAutoNum type="circleNumDbPlain"/>
            </a:pP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幼小児は繰り返しウイルス感染を受けることが多いので、</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COVID-19</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感染に対しても免疫系が活発に作動するのではないか。</a:t>
            </a:r>
          </a:p>
          <a:p>
            <a:pPr marL="342900" lvl="0" indent="-342900" algn="just">
              <a:spcAft>
                <a:spcPts val="0"/>
              </a:spcAft>
              <a:buFont typeface="+mj-ea"/>
              <a:buAutoNum type="circleNumDbPlain"/>
            </a:pP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COVID-19</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は</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ACE</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２から細胞内に侵入するが、幼小児ほど</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ACE2</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の発現が低いと考えられる。</a:t>
            </a:r>
          </a:p>
          <a:p>
            <a:pPr marL="342900" lvl="0" indent="-342900" algn="just">
              <a:spcAft>
                <a:spcPts val="0"/>
              </a:spcAft>
              <a:buFont typeface="+mj-ea"/>
              <a:buAutoNum type="circleNumDbPlain"/>
            </a:pP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COVID-19</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感染時、小児では炎症マーカーの上昇例が少ない。</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COVID-19</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感染時のリンパ球減少が見られたのは、大人で</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83.2%</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だったが、小児では</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3.5%</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に過ぎなかった。なお</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2003</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年の</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SARS</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では、小児の</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46%</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にリンパ球減少が見られている。成人との免疫反応の違いの機序は今後解明する必要がある。</a:t>
            </a:r>
          </a:p>
        </p:txBody>
      </p:sp>
    </p:spTree>
    <p:extLst>
      <p:ext uri="{BB962C8B-B14F-4D97-AF65-F5344CB8AC3E}">
        <p14:creationId xmlns:p14="http://schemas.microsoft.com/office/powerpoint/2010/main" val="4024862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14915A6F-05E6-4C27-8AF7-9478EF17DAAB}"/>
              </a:ext>
            </a:extLst>
          </p:cNvPr>
          <p:cNvSpPr/>
          <p:nvPr/>
        </p:nvSpPr>
        <p:spPr>
          <a:xfrm>
            <a:off x="333375" y="328643"/>
            <a:ext cx="8239125" cy="6063198"/>
          </a:xfrm>
          <a:prstGeom prst="rect">
            <a:avLst/>
          </a:prstGeom>
        </p:spPr>
        <p:txBody>
          <a:bodyPr wrap="square">
            <a:spAutoFit/>
          </a:bodyPr>
          <a:lstStyle/>
          <a:p>
            <a:pPr algn="ctr"/>
            <a:r>
              <a:rPr lang="ja-JP" altLang="en-US" sz="2000" b="1" kern="100" dirty="0">
                <a:solidFill>
                  <a:srgbClr val="212121"/>
                </a:solidFill>
                <a:latin typeface="&amp;quot"/>
                <a:ea typeface="游明朝" panose="02020400000000000000" pitchFamily="18" charset="-128"/>
                <a:cs typeface="Times New Roman" panose="02020603050405020304" pitchFamily="18" charset="0"/>
              </a:rPr>
              <a:t>子ども</a:t>
            </a:r>
            <a:r>
              <a:rPr lang="ja-JP" altLang="ja-JP" sz="2000" b="1" kern="100" dirty="0">
                <a:solidFill>
                  <a:srgbClr val="212121"/>
                </a:solidFill>
                <a:latin typeface="&amp;quot"/>
                <a:ea typeface="游明朝" panose="02020400000000000000" pitchFamily="18" charset="-128"/>
                <a:cs typeface="Times New Roman" panose="02020603050405020304" pitchFamily="18" charset="0"/>
              </a:rPr>
              <a:t>が</a:t>
            </a:r>
            <a:r>
              <a:rPr lang="en-US" altLang="ja-JP" sz="2000" b="1" kern="100" dirty="0">
                <a:solidFill>
                  <a:srgbClr val="212121"/>
                </a:solidFill>
                <a:latin typeface="&amp;quot"/>
                <a:ea typeface="游明朝" panose="02020400000000000000" pitchFamily="18" charset="-128"/>
                <a:cs typeface="Times New Roman" panose="02020603050405020304" pitchFamily="18" charset="0"/>
              </a:rPr>
              <a:t>COVID-19</a:t>
            </a:r>
            <a:r>
              <a:rPr lang="ja-JP" altLang="en-US" sz="2000" b="1" kern="100" dirty="0">
                <a:solidFill>
                  <a:srgbClr val="212121"/>
                </a:solidFill>
                <a:latin typeface="&amp;quot"/>
                <a:ea typeface="游明朝" panose="02020400000000000000" pitchFamily="18" charset="-128"/>
                <a:cs typeface="Times New Roman" panose="02020603050405020304" pitchFamily="18" charset="0"/>
              </a:rPr>
              <a:t>感染に</a:t>
            </a:r>
            <a:r>
              <a:rPr lang="ja-JP" altLang="ja-JP" sz="2000" b="1" kern="100" dirty="0">
                <a:solidFill>
                  <a:srgbClr val="212121"/>
                </a:solidFill>
                <a:latin typeface="&amp;quot"/>
                <a:ea typeface="游明朝" panose="02020400000000000000" pitchFamily="18" charset="-128"/>
                <a:cs typeface="Times New Roman" panose="02020603050405020304" pitchFamily="18" charset="0"/>
              </a:rPr>
              <a:t>軽症の理由</a:t>
            </a:r>
            <a:r>
              <a:rPr lang="ja-JP" altLang="en-US" sz="2000" b="1" kern="100" dirty="0">
                <a:solidFill>
                  <a:srgbClr val="212121"/>
                </a:solidFill>
                <a:latin typeface="&amp;quot"/>
                <a:ea typeface="游明朝" panose="02020400000000000000" pitchFamily="18" charset="-128"/>
                <a:cs typeface="Times New Roman" panose="02020603050405020304" pitchFamily="18" charset="0"/>
              </a:rPr>
              <a:t>（２）</a:t>
            </a:r>
            <a:endParaRPr lang="en-US" altLang="ja-JP" sz="2000" b="1" kern="100" dirty="0">
              <a:solidFill>
                <a:srgbClr val="212121"/>
              </a:solidFill>
              <a:latin typeface="&amp;quot"/>
              <a:ea typeface="游明朝" panose="02020400000000000000" pitchFamily="18" charset="-128"/>
              <a:cs typeface="Times New Roman" panose="02020603050405020304" pitchFamily="18" charset="0"/>
            </a:endParaRPr>
          </a:p>
          <a:p>
            <a:pPr algn="ctr"/>
            <a:endParaRPr lang="en-US" altLang="ja-JP" sz="2000" b="1" kern="100" dirty="0">
              <a:solidFill>
                <a:srgbClr val="212121"/>
              </a:solidFill>
              <a:latin typeface="&amp;quot"/>
              <a:ea typeface="游明朝" panose="02020400000000000000" pitchFamily="18" charset="-128"/>
              <a:cs typeface="Times New Roman" panose="02020603050405020304" pitchFamily="18" charset="0"/>
            </a:endParaRPr>
          </a:p>
          <a:p>
            <a:pPr algn="ctr">
              <a:spcAft>
                <a:spcPts val="0"/>
              </a:spcAft>
            </a:pPr>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小児期の予防接種</a:t>
            </a:r>
            <a:endPar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endParaRPr lang="ja-JP" altLang="ja-JP" sz="2400" b="1"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Salman S, Salem ML. Routine childhood immunization may protect against COVID-19 [published online ahead of print, 2020 Mar 25]. </a:t>
            </a:r>
            <a:r>
              <a:rPr lang="en-US" altLang="ja-JP" sz="2000" i="1" kern="100" dirty="0">
                <a:solidFill>
                  <a:srgbClr val="212121"/>
                </a:solidFill>
                <a:latin typeface="&amp;quot"/>
                <a:ea typeface="游明朝" panose="02020400000000000000" pitchFamily="18" charset="-128"/>
                <a:cs typeface="Times New Roman" panose="02020603050405020304" pitchFamily="18" charset="0"/>
              </a:rPr>
              <a:t>Med Hypotheses</a:t>
            </a: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 2020;140:109689. doi:10.1016/j.mehy.2020.109689</a:t>
            </a:r>
            <a:endParaRPr lang="ja-JP"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 </a:t>
            </a:r>
          </a:p>
          <a:p>
            <a:pPr algn="just">
              <a:spcAft>
                <a:spcPts val="0"/>
              </a:spcAft>
            </a:pP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a:t>
            </a:r>
            <a:r>
              <a:rPr lang="ja-JP" altLang="en-US"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要旨</a:t>
            </a: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a:t>
            </a:r>
          </a:p>
          <a:p>
            <a:pPr algn="just">
              <a:spcAft>
                <a:spcPts val="0"/>
              </a:spcAft>
            </a:pP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レターである。著者は以下の項目を指摘して、小児期の予防接種が</a:t>
            </a: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COVID-19</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感染を阻止軽減する方向に作用している可能性を述べた。</a:t>
            </a: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endParaRPr lang="ja-JP"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285750" indent="-285750" algn="just">
              <a:spcAft>
                <a:spcPts val="0"/>
              </a:spcAft>
              <a:buFont typeface="Arial" panose="020B0604020202020204" pitchFamily="34" charset="0"/>
              <a:buChar char="•"/>
            </a:pPr>
            <a:r>
              <a:rPr lang="ja-JP" altLang="ja-JP" sz="2000"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麻疹ワクチン接種後</a:t>
            </a: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HIV</a:t>
            </a:r>
            <a:r>
              <a:rPr lang="ja-JP" altLang="ja-JP" sz="2000"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に対する抗体が産生され</a:t>
            </a:r>
            <a:r>
              <a:rPr lang="ja-JP" altLang="en-US" sz="2000"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る</a:t>
            </a:r>
            <a:endParaRPr lang="en-US" altLang="ja-JP" sz="2000" kern="100" dirty="0">
              <a:solidFill>
                <a:srgbClr val="212121"/>
              </a:solidFill>
              <a:latin typeface="Segoe UI" panose="020B0502040204020203" pitchFamily="34" charset="0"/>
              <a:ea typeface="游明朝" panose="02020400000000000000" pitchFamily="18" charset="-128"/>
              <a:cs typeface="Segoe UI" panose="020B0502040204020203" pitchFamily="34" charset="0"/>
            </a:endParaRPr>
          </a:p>
          <a:p>
            <a:pPr marL="285750" indent="-285750" algn="just">
              <a:spcAft>
                <a:spcPts val="0"/>
              </a:spcAft>
              <a:buFont typeface="Arial" panose="020B0604020202020204" pitchFamily="34" charset="0"/>
              <a:buChar char="•"/>
            </a:pPr>
            <a:r>
              <a:rPr lang="ja-JP" altLang="ja-JP" sz="2000"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ワクチン接種後、</a:t>
            </a: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T Helper 1 cells (CD4+) </a:t>
            </a:r>
            <a:r>
              <a:rPr lang="ja-JP" altLang="ja-JP" sz="2000"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が増え、多種の</a:t>
            </a: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 cytokines</a:t>
            </a:r>
            <a:r>
              <a:rPr lang="ja-JP" altLang="ja-JP" sz="2000"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a:t>
            </a: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interferon gamma, interleukin-2 (IL-2),  IL-12</a:t>
            </a:r>
            <a:r>
              <a:rPr lang="ja-JP" altLang="ja-JP" sz="2000"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など）の抗ウイルス物質が増える</a:t>
            </a:r>
            <a:endParaRPr lang="en-US" altLang="ja-JP" sz="2000" kern="100" dirty="0">
              <a:solidFill>
                <a:srgbClr val="212121"/>
              </a:solidFill>
              <a:latin typeface="Segoe UI" panose="020B0502040204020203" pitchFamily="34" charset="0"/>
              <a:ea typeface="游明朝" panose="02020400000000000000" pitchFamily="18" charset="-128"/>
              <a:cs typeface="Segoe UI" panose="020B0502040204020203" pitchFamily="34" charset="0"/>
            </a:endParaRPr>
          </a:p>
          <a:p>
            <a:pPr marL="285750" indent="-285750" algn="just">
              <a:spcAft>
                <a:spcPts val="0"/>
              </a:spcAft>
              <a:buFont typeface="Arial" panose="020B0604020202020204" pitchFamily="34" charset="0"/>
              <a:buChar char="•"/>
            </a:pPr>
            <a:r>
              <a:rPr lang="ja-JP" altLang="ja-JP" sz="2000"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免疫系の未熟により大人よりもウイルス感染に過剰に反応する免疫反応が少ない</a:t>
            </a:r>
            <a:endParaRPr lang="en-US" altLang="ja-JP" sz="2000" kern="100" dirty="0">
              <a:solidFill>
                <a:srgbClr val="212121"/>
              </a:solidFill>
              <a:latin typeface="Segoe UI" panose="020B0502040204020203" pitchFamily="34" charset="0"/>
              <a:ea typeface="游明朝" panose="02020400000000000000" pitchFamily="18" charset="-128"/>
              <a:cs typeface="Segoe UI" panose="020B0502040204020203" pitchFamily="34" charset="0"/>
            </a:endParaRPr>
          </a:p>
          <a:p>
            <a:pPr marL="285750" indent="-285750" algn="just">
              <a:spcAft>
                <a:spcPts val="0"/>
              </a:spcAft>
              <a:buFont typeface="Arial" panose="020B0604020202020204" pitchFamily="34" charset="0"/>
              <a:buChar char="•"/>
            </a:pPr>
            <a:r>
              <a:rPr lang="ja-JP" altLang="ja-JP" sz="2000"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ウイルス性いぼに</a:t>
            </a:r>
            <a:r>
              <a:rPr lang="en-US" altLang="ja-JP" sz="2000"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MMR</a:t>
            </a:r>
            <a:r>
              <a:rPr lang="ja-JP" altLang="ja-JP" sz="2000"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ワクチンを接種するといぼが縮小する</a:t>
            </a:r>
            <a:endParaRPr lang="ja-JP" altLang="ja-JP" sz="2000" kern="100" dirty="0">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5841186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3610</TotalTime>
  <Words>1149</Words>
  <Application>Microsoft Office PowerPoint</Application>
  <PresentationFormat>画面に合わせる (4:3)</PresentationFormat>
  <Paragraphs>87</Paragraphs>
  <Slides>11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11</vt:i4>
      </vt:variant>
    </vt:vector>
  </HeadingPairs>
  <TitlesOfParts>
    <vt:vector size="23" baseType="lpstr">
      <vt:lpstr>&amp;quot</vt:lpstr>
      <vt:lpstr>游ゴシック</vt:lpstr>
      <vt:lpstr>游ゴシック Light</vt:lpstr>
      <vt:lpstr>游明朝</vt:lpstr>
      <vt:lpstr>Arial</vt:lpstr>
      <vt:lpstr>Calibri</vt:lpstr>
      <vt:lpstr>Calibri Light</vt:lpstr>
      <vt:lpstr>Courier New</vt:lpstr>
      <vt:lpstr>Segoe UI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松崎 道幸</dc:creator>
  <cp:lastModifiedBy>高山 みつる</cp:lastModifiedBy>
  <cp:revision>238</cp:revision>
  <dcterms:created xsi:type="dcterms:W3CDTF">2020-03-22T04:32:31Z</dcterms:created>
  <dcterms:modified xsi:type="dcterms:W3CDTF">2020-05-15T11:09:01Z</dcterms:modified>
</cp:coreProperties>
</file>